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1B1C-D2E2-4501-BE54-3FB0F0C5EC00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10CA-579A-4DD7-98B7-2D03D29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5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1B1C-D2E2-4501-BE54-3FB0F0C5EC00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10CA-579A-4DD7-98B7-2D03D29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2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1B1C-D2E2-4501-BE54-3FB0F0C5EC00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10CA-579A-4DD7-98B7-2D03D29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34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1B1C-D2E2-4501-BE54-3FB0F0C5EC00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10CA-579A-4DD7-98B7-2D03D29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25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1B1C-D2E2-4501-BE54-3FB0F0C5EC00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10CA-579A-4DD7-98B7-2D03D29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56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1B1C-D2E2-4501-BE54-3FB0F0C5EC00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10CA-579A-4DD7-98B7-2D03D29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05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1B1C-D2E2-4501-BE54-3FB0F0C5EC00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10CA-579A-4DD7-98B7-2D03D29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97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1B1C-D2E2-4501-BE54-3FB0F0C5EC00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10CA-579A-4DD7-98B7-2D03D29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43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1B1C-D2E2-4501-BE54-3FB0F0C5EC00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10CA-579A-4DD7-98B7-2D03D29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060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1B1C-D2E2-4501-BE54-3FB0F0C5EC00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10CA-579A-4DD7-98B7-2D03D29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14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1B1C-D2E2-4501-BE54-3FB0F0C5EC00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10CA-579A-4DD7-98B7-2D03D29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97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31B1C-D2E2-4501-BE54-3FB0F0C5EC00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510CA-579A-4DD7-98B7-2D03D29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738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8561"/>
            <a:ext cx="7772400" cy="2340479"/>
          </a:xfrm>
        </p:spPr>
        <p:txBody>
          <a:bodyPr>
            <a:norm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Nattfågeldata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dirty="0" smtClean="0"/>
              <a:t>Workshop, 21-22 </a:t>
            </a:r>
            <a:r>
              <a:rPr lang="en-GB" sz="3200" dirty="0" err="1" smtClean="0"/>
              <a:t>maj</a:t>
            </a:r>
            <a:r>
              <a:rPr lang="en-GB" sz="3200" dirty="0" smtClean="0"/>
              <a:t> 2014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Claudia von </a:t>
            </a:r>
            <a:r>
              <a:rPr lang="en-GB" dirty="0" err="1" smtClean="0"/>
              <a:t>Brömssen</a:t>
            </a:r>
            <a:r>
              <a:rPr lang="en-GB" dirty="0" smtClean="0"/>
              <a:t>, SLU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17"/>
            <a:ext cx="9144000" cy="144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50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79512" y="319525"/>
            <a:ext cx="8358188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Modellering av fågeldata:</a:t>
            </a: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r>
              <a:rPr lang="sv-SE" altLang="en-US" sz="2400" dirty="0">
                <a:latin typeface="Calibri" pitchFamily="34" charset="0"/>
              </a:rPr>
              <a:t>Antal Rördrommar = År + </a:t>
            </a:r>
            <a:r>
              <a:rPr lang="sv-SE" altLang="en-US" sz="2400" dirty="0" smtClean="0">
                <a:latin typeface="Calibri" pitchFamily="34" charset="0"/>
              </a:rPr>
              <a:t>Period</a:t>
            </a: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Antalet rördrommar påverkas av år (=trend) och period under året. De två effekterna är additiva, dvs påverkar inte varandra</a:t>
            </a:r>
            <a:endParaRPr lang="sv-SE" altLang="en-US" sz="2400" dirty="0">
              <a:latin typeface="Calibri" pitchFamily="34" charset="0"/>
            </a:endParaRP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r>
              <a:rPr lang="sv-SE" altLang="en-US" sz="2400" dirty="0">
                <a:latin typeface="Calibri" pitchFamily="34" charset="0"/>
              </a:rPr>
              <a:t>Eller</a:t>
            </a: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r>
              <a:rPr lang="sv-SE" altLang="en-US" sz="2400" dirty="0">
                <a:latin typeface="Calibri" pitchFamily="34" charset="0"/>
              </a:rPr>
              <a:t>Antal Rördrommar= År + Period+ År*Period  </a:t>
            </a:r>
            <a:endParaRPr lang="sv-SE" altLang="en-US" sz="2400" dirty="0" smtClean="0">
              <a:latin typeface="Calibri" pitchFamily="34" charset="0"/>
            </a:endParaRP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Det finns dessutom en interaktion mellan år och period, dvs trenderna ser olika ut för olika perioder (realistisk?)</a:t>
            </a:r>
            <a:endParaRPr lang="sv-SE" altLang="en-US" sz="2400" dirty="0">
              <a:latin typeface="Calibri" pitchFamily="34" charset="0"/>
            </a:endParaRP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endParaRPr lang="sv-SE" altLang="en-US" sz="2400" dirty="0" smtClean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 </a:t>
            </a:r>
            <a:endParaRPr lang="sv-SE" altLang="en-US" sz="2400" dirty="0"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261432"/>
            <a:ext cx="3635896" cy="57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82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79512" y="319525"/>
            <a:ext cx="8358188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Modellering av fågeldata: Beroende i data</a:t>
            </a: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Eftersom samma plats observeras under 11 år och dessutom 2 gånger varje år så är data inte oberoende. </a:t>
            </a: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Beroendet finns i </a:t>
            </a: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första hand mellan </a:t>
            </a: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observationerna </a:t>
            </a: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gjorda samma år.</a:t>
            </a: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Finns många under </a:t>
            </a: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period 1, så finns också</a:t>
            </a: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många under period 2. </a:t>
            </a: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endParaRPr lang="sv-SE" altLang="en-US" sz="2400" dirty="0" smtClean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 </a:t>
            </a:r>
            <a:endParaRPr lang="sv-SE" altLang="en-US" sz="2400" dirty="0"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261432"/>
            <a:ext cx="3635896" cy="5751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503" y="2283457"/>
            <a:ext cx="3960440" cy="3954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2483768" y="2996952"/>
            <a:ext cx="136815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483768" y="3573016"/>
            <a:ext cx="136815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36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79512" y="319525"/>
            <a:ext cx="835818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Modellering av fågeldata: Beroende i data</a:t>
            </a: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Beroende kan också finnas över åren. Samma fåglar bor kvar eller återvänder. </a:t>
            </a:r>
            <a:endParaRPr lang="sv-SE" altLang="en-US" sz="2400" dirty="0" smtClean="0">
              <a:latin typeface="Calibri" pitchFamily="34" charset="0"/>
            </a:endParaRP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endParaRPr lang="sv-SE" altLang="en-US" sz="2400" dirty="0" smtClean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 </a:t>
            </a:r>
            <a:endParaRPr lang="sv-SE" altLang="en-US" sz="2400" dirty="0"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261432"/>
            <a:ext cx="3635896" cy="5751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503" y="2283457"/>
            <a:ext cx="3960440" cy="3954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487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79512" y="319525"/>
            <a:ext cx="8358188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Modellering av fågeldata: Beroende i data</a:t>
            </a: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Mann-Kendall testet skattar beroende mellan de två perioderna, men olika år antas vara oberoende. Detta är ofta en rimligt förenkling av modellstrukturen, men bör kunna motiveras. </a:t>
            </a: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Om man modellera fågeldata med en linjär modell måste även då beroenden anges. För att kunna göra det måste man gå från vanliga linjära modeller (regression, ANOVA) över till mixed </a:t>
            </a:r>
            <a:r>
              <a:rPr lang="sv-SE" altLang="en-US" sz="2400" dirty="0" err="1" smtClean="0">
                <a:latin typeface="Calibri" pitchFamily="34" charset="0"/>
              </a:rPr>
              <a:t>models</a:t>
            </a:r>
            <a:r>
              <a:rPr lang="sv-SE" altLang="en-US" sz="2400" dirty="0" smtClean="0">
                <a:latin typeface="Calibri" pitchFamily="34" charset="0"/>
              </a:rPr>
              <a:t> </a:t>
            </a:r>
            <a:r>
              <a:rPr lang="sv-SE" altLang="en-US" sz="2400" dirty="0" smtClean="0">
                <a:latin typeface="Calibri" pitchFamily="34" charset="0"/>
              </a:rPr>
              <a:t>. </a:t>
            </a: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Är data dessutom antalsdata (eller 0/1 data) så använder man generaliserade linjära mixed modeller (GLIMM). </a:t>
            </a: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endParaRPr lang="sv-SE" altLang="en-US" sz="2400" dirty="0" smtClean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 </a:t>
            </a:r>
            <a:endParaRPr lang="sv-SE" altLang="en-US" sz="2400" dirty="0"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261432"/>
            <a:ext cx="3635896" cy="57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53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79512" y="319525"/>
            <a:ext cx="8358188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Modellering av fågeldata: Rördrom</a:t>
            </a: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Basmodell (linjär modell, normalfördelade data, inga beroenden tas hänsyn till): </a:t>
            </a:r>
          </a:p>
          <a:p>
            <a:pPr eaLnBrk="1" hangingPunct="1"/>
            <a:endParaRPr lang="sv-SE" altLang="en-US" sz="2400" dirty="0" smtClean="0">
              <a:latin typeface="Calibri" pitchFamily="34" charset="0"/>
            </a:endParaRPr>
          </a:p>
          <a:p>
            <a:pPr eaLnBrk="1" hangingPunct="1"/>
            <a:r>
              <a:rPr lang="sv-SE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model1&lt;-lm(</a:t>
            </a:r>
            <a:r>
              <a:rPr lang="sv-SE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Rördrom~År+Period</a:t>
            </a:r>
            <a:r>
              <a:rPr lang="sv-SE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data=</a:t>
            </a:r>
            <a:r>
              <a:rPr lang="sv-SE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nattf</a:t>
            </a:r>
            <a:r>
              <a:rPr lang="sv-SE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/>
            <a:endParaRPr lang="sv-SE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lm … </a:t>
            </a:r>
            <a:r>
              <a:rPr lang="sv-SE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linear</a:t>
            </a:r>
            <a:r>
              <a:rPr lang="sv-SE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</a:t>
            </a:r>
            <a:endParaRPr lang="sv-SE" alt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sv-SE" alt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Rördrom~År+Period</a:t>
            </a:r>
            <a:r>
              <a:rPr lang="sv-SE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 modellformel</a:t>
            </a:r>
          </a:p>
          <a:p>
            <a:pPr eaLnBrk="1" hangingPunct="1"/>
            <a:endParaRPr lang="sv-SE" alt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data=</a:t>
            </a:r>
            <a:r>
              <a:rPr lang="sv-SE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nattf</a:t>
            </a:r>
            <a:r>
              <a:rPr lang="sv-SE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… datamaterialet </a:t>
            </a:r>
            <a:r>
              <a:rPr lang="sv-SE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nattf</a:t>
            </a:r>
            <a:r>
              <a:rPr lang="sv-SE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används (tidigare inläst från ett .</a:t>
            </a:r>
            <a:r>
              <a:rPr lang="sv-SE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txt</a:t>
            </a:r>
            <a:r>
              <a:rPr lang="sv-SE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fil</a:t>
            </a:r>
            <a:endParaRPr lang="sv-SE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sv-SE" altLang="en-US" sz="2400" dirty="0" smtClean="0">
              <a:latin typeface="Calibri" pitchFamily="34" charset="0"/>
            </a:endParaRPr>
          </a:p>
          <a:p>
            <a:pPr eaLnBrk="1" hangingPunct="1"/>
            <a:endParaRPr lang="sv-SE" alt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sv-SE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261432"/>
            <a:ext cx="3635896" cy="57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56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79512" y="319525"/>
            <a:ext cx="8358188" cy="630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Modellering av fågeldata: Rördrom</a:t>
            </a:r>
          </a:p>
          <a:p>
            <a:pPr eaLnBrk="1" hangingPunct="1"/>
            <a:r>
              <a:rPr lang="sv-SE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model1</a:t>
            </a:r>
            <a:r>
              <a:rPr lang="sv-SE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&lt;-lm(</a:t>
            </a:r>
            <a:r>
              <a:rPr lang="sv-SE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Rördrom~År+Period</a:t>
            </a:r>
            <a:r>
              <a:rPr lang="sv-SE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data=</a:t>
            </a:r>
            <a:r>
              <a:rPr lang="sv-SE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nattf</a:t>
            </a:r>
            <a:r>
              <a:rPr lang="sv-SE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/>
            <a:endParaRPr lang="sv-SE" altLang="en-US" sz="2400" dirty="0" smtClean="0">
              <a:latin typeface="Calibri" pitchFamily="34" charset="0"/>
            </a:endParaRPr>
          </a:p>
          <a:p>
            <a:pPr eaLnBrk="1" hangingPunct="1"/>
            <a:r>
              <a:rPr lang="sv-SE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Call:</a:t>
            </a:r>
            <a:endParaRPr lang="sv-SE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lm(</a:t>
            </a:r>
            <a:r>
              <a:rPr lang="sv-SE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formula</a:t>
            </a:r>
            <a:r>
              <a:rPr lang="sv-SE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Rördrom ~ År + Period, data = </a:t>
            </a:r>
            <a:r>
              <a:rPr lang="sv-SE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nattf</a:t>
            </a:r>
            <a:r>
              <a:rPr lang="sv-SE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/>
            <a:endParaRPr lang="sv-SE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Residuals</a:t>
            </a:r>
            <a:r>
              <a:rPr lang="sv-SE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eaLnBrk="1" hangingPunct="1"/>
            <a:r>
              <a:rPr lang="sv-SE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Min       1Q   Median       3Q      Max </a:t>
            </a:r>
          </a:p>
          <a:p>
            <a:pPr eaLnBrk="1" hangingPunct="1"/>
            <a:r>
              <a:rPr lang="sv-SE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-11.5636  -2.7773  -0.3864   4.1750   7.6455 </a:t>
            </a:r>
          </a:p>
          <a:p>
            <a:pPr eaLnBrk="1" hangingPunct="1"/>
            <a:endParaRPr lang="sv-SE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Coefficients</a:t>
            </a:r>
            <a:r>
              <a:rPr lang="sv-SE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eaLnBrk="1" hangingPunct="1"/>
            <a:r>
              <a:rPr lang="sv-SE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Estimate </a:t>
            </a:r>
            <a:r>
              <a:rPr lang="sv-SE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sv-SE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sv-SE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sv-SE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 </a:t>
            </a:r>
            <a:r>
              <a:rPr lang="sv-SE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sv-SE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sv-SE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(&gt;|t|)    </a:t>
            </a:r>
          </a:p>
          <a:p>
            <a:pPr eaLnBrk="1" hangingPunct="1"/>
            <a:r>
              <a:rPr lang="sv-SE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Intercept</a:t>
            </a:r>
            <a:r>
              <a:rPr lang="sv-SE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2449.9455   716.0068   3.422  0.00286 ** </a:t>
            </a:r>
          </a:p>
          <a:p>
            <a:pPr eaLnBrk="1" hangingPunct="1"/>
            <a:r>
              <a:rPr lang="sv-SE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År            -1.2091     0.3566  -3.391  0.00307 ** </a:t>
            </a:r>
          </a:p>
          <a:p>
            <a:pPr eaLnBrk="1" hangingPunct="1"/>
            <a:r>
              <a:rPr lang="sv-SE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Period2      -13.3636     2.2552  -5.926 1.05e-05 ***</a:t>
            </a:r>
          </a:p>
          <a:p>
            <a:pPr eaLnBrk="1" hangingPunct="1"/>
            <a:r>
              <a:rPr lang="sv-SE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---</a:t>
            </a:r>
          </a:p>
          <a:p>
            <a:pPr eaLnBrk="1" hangingPunct="1"/>
            <a:r>
              <a:rPr lang="sv-SE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Signif</a:t>
            </a:r>
            <a:r>
              <a:rPr lang="sv-SE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sv-SE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codes</a:t>
            </a:r>
            <a:r>
              <a:rPr lang="sv-SE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 0 ‘***’ 0.001 ‘**’ 0.01 ‘*’ 0.05 ‘.’ 0.1 ‘ ’ 1</a:t>
            </a:r>
          </a:p>
          <a:p>
            <a:pPr eaLnBrk="1" hangingPunct="1"/>
            <a:endParaRPr lang="sv-SE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Residual</a:t>
            </a:r>
            <a:r>
              <a:rPr lang="sv-SE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standard </a:t>
            </a:r>
            <a:r>
              <a:rPr lang="sv-SE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sv-SE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5.289 on 19 </a:t>
            </a:r>
            <a:r>
              <a:rPr lang="sv-SE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degrees</a:t>
            </a:r>
            <a:r>
              <a:rPr lang="sv-SE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sv-SE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freedom</a:t>
            </a:r>
            <a:endParaRPr lang="sv-SE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Multiple</a:t>
            </a:r>
            <a:r>
              <a:rPr lang="sv-SE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R-</a:t>
            </a:r>
            <a:r>
              <a:rPr lang="sv-SE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squared</a:t>
            </a:r>
            <a:r>
              <a:rPr lang="sv-SE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 0.7104,    </a:t>
            </a:r>
            <a:r>
              <a:rPr lang="sv-SE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Adjusted</a:t>
            </a:r>
            <a:r>
              <a:rPr lang="sv-SE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R-</a:t>
            </a:r>
            <a:r>
              <a:rPr lang="sv-SE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squared</a:t>
            </a:r>
            <a:r>
              <a:rPr lang="sv-SE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 0.6799 </a:t>
            </a:r>
          </a:p>
          <a:p>
            <a:pPr eaLnBrk="1" hangingPunct="1"/>
            <a:r>
              <a:rPr lang="sv-SE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F-statistic: 23.31 on 2 and 19 DF,  p-</a:t>
            </a:r>
            <a:r>
              <a:rPr lang="sv-SE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sv-SE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7.706e-06</a:t>
            </a:r>
          </a:p>
          <a:p>
            <a:pPr eaLnBrk="1" hangingPunct="1"/>
            <a:endParaRPr lang="sv-SE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sv-SE" alt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sv-SE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261432"/>
            <a:ext cx="3635896" cy="57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47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79512" y="319525"/>
            <a:ext cx="835818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Modellering av fågeldata: Rördrom</a:t>
            </a: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Normalfördelning användes här och </a:t>
            </a:r>
            <a:r>
              <a:rPr lang="sv-SE" altLang="en-US" sz="2400" dirty="0" err="1" smtClean="0">
                <a:latin typeface="Calibri" pitchFamily="34" charset="0"/>
              </a:rPr>
              <a:t>residualplottarna</a:t>
            </a:r>
            <a:r>
              <a:rPr lang="sv-SE" altLang="en-US" sz="2400" dirty="0" smtClean="0">
                <a:latin typeface="Calibri" pitchFamily="34" charset="0"/>
              </a:rPr>
              <a:t> ska kontrolleras för att se om detta antagandet var uppfyllt. </a:t>
            </a:r>
          </a:p>
          <a:p>
            <a:pPr eaLnBrk="1" hangingPunct="1"/>
            <a:endParaRPr lang="sv-SE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sv-SE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sv-SE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sv-SE" alt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sv-SE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261432"/>
            <a:ext cx="3635896" cy="575105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334" y="2059131"/>
            <a:ext cx="4496544" cy="4489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339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79512" y="319525"/>
            <a:ext cx="8358188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Modellering av fågeldata: Rördrom</a:t>
            </a: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r>
              <a:rPr lang="sv-SE" altLang="en-US" sz="2400" dirty="0" err="1" smtClean="0">
                <a:latin typeface="Calibri" pitchFamily="34" charset="0"/>
              </a:rPr>
              <a:t>Residualerna</a:t>
            </a:r>
            <a:r>
              <a:rPr lang="sv-SE" altLang="en-US" sz="2400" dirty="0" smtClean="0">
                <a:latin typeface="Calibri" pitchFamily="34" charset="0"/>
              </a:rPr>
              <a:t> är någorlunda normalfördelade och möjligtvis skulle normalfördelningen kunna användas för att modellera antalet rördrommar. </a:t>
            </a:r>
            <a:r>
              <a:rPr lang="sv-SE" altLang="en-US" sz="2400" dirty="0" smtClean="0">
                <a:latin typeface="Calibri" pitchFamily="34" charset="0"/>
              </a:rPr>
              <a:t>Vi har dock ett till problem med normalfördelningen: </a:t>
            </a:r>
          </a:p>
          <a:p>
            <a:pPr eaLnBrk="1" hangingPunct="1"/>
            <a:endParaRPr lang="sv-SE" altLang="en-US" sz="2400" dirty="0">
              <a:latin typeface="Calibri" pitchFamily="34" charset="0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  <a:cs typeface="Courier New" panose="02070309020205020404" pitchFamily="49" charset="0"/>
              </a:rPr>
              <a:t>När vi gör ett konfidensintervall:</a:t>
            </a:r>
            <a:endParaRPr lang="sv-SE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sv-SE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predict</a:t>
            </a:r>
            <a:r>
              <a:rPr lang="sv-SE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(model1,interval='</a:t>
            </a:r>
            <a:r>
              <a:rPr lang="sv-SE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confidence</a:t>
            </a:r>
            <a:r>
              <a:rPr lang="sv-SE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eaLnBrk="1" hangingPunct="1"/>
            <a:endParaRPr lang="sv-SE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fit        </a:t>
            </a:r>
            <a:r>
              <a:rPr lang="fr-FR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lwr</a:t>
            </a:r>
            <a:r>
              <a:rPr lang="fr-FR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fr-FR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upr</a:t>
            </a:r>
            <a:endParaRPr lang="fr-FR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fr-FR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17 18.463636 14.4445664 22.482706</a:t>
            </a:r>
          </a:p>
          <a:p>
            <a:pPr eaLnBrk="1" hangingPunct="1"/>
            <a:r>
              <a:rPr lang="fr-FR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18  5.100000  1.0809300  9.119070</a:t>
            </a:r>
          </a:p>
          <a:p>
            <a:pPr eaLnBrk="1" hangingPunct="1"/>
            <a:r>
              <a:rPr lang="fr-FR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19 17.254545 12.7766101 21.732481</a:t>
            </a:r>
          </a:p>
          <a:p>
            <a:pPr eaLnBrk="1" hangingPunct="1"/>
            <a:r>
              <a:rPr lang="fr-FR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20  3.890909 -0.5870263  8.368844</a:t>
            </a:r>
          </a:p>
          <a:p>
            <a:pPr eaLnBrk="1" hangingPunct="1"/>
            <a:r>
              <a:rPr lang="fr-FR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21 16.045455 11.0389706 21.051938</a:t>
            </a:r>
          </a:p>
          <a:p>
            <a:pPr eaLnBrk="1" hangingPunct="1"/>
            <a:r>
              <a:rPr lang="fr-FR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22  2.681818 -2.3246658  7.688302</a:t>
            </a:r>
            <a:endParaRPr lang="sv-SE" alt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sv-SE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261432"/>
            <a:ext cx="3635896" cy="57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68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79512" y="319525"/>
            <a:ext cx="864096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Modellering av fågeldata: </a:t>
            </a:r>
            <a:r>
              <a:rPr lang="sv-SE" altLang="en-US" sz="2400" dirty="0" err="1" smtClean="0">
                <a:latin typeface="Calibri" pitchFamily="34" charset="0"/>
              </a:rPr>
              <a:t>Poisson</a:t>
            </a:r>
            <a:r>
              <a:rPr lang="sv-SE" altLang="en-US" sz="2400" dirty="0" err="1" smtClean="0">
                <a:latin typeface="Calibri" pitchFamily="34" charset="0"/>
              </a:rPr>
              <a:t>regression</a:t>
            </a:r>
            <a:endParaRPr lang="sv-SE" altLang="en-US" sz="2400" dirty="0" smtClean="0">
              <a:latin typeface="Calibri" pitchFamily="34" charset="0"/>
            </a:endParaRP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Generellt är det bättre att använda </a:t>
            </a:r>
            <a:r>
              <a:rPr lang="sv-SE" altLang="en-US" sz="2400" dirty="0" err="1" smtClean="0">
                <a:latin typeface="Calibri" pitchFamily="34" charset="0"/>
              </a:rPr>
              <a:t>Poisson</a:t>
            </a:r>
            <a:r>
              <a:rPr lang="sv-SE" altLang="en-US" sz="2400" dirty="0" smtClean="0">
                <a:latin typeface="Calibri" pitchFamily="34" charset="0"/>
              </a:rPr>
              <a:t>-fördelningen för dessa data: </a:t>
            </a:r>
          </a:p>
          <a:p>
            <a:pPr eaLnBrk="1" hangingPunct="1"/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model2&lt;-</a:t>
            </a:r>
            <a:r>
              <a:rPr lang="sv-SE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glm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Rördrom~År+Period</a:t>
            </a:r>
            <a:r>
              <a:rPr lang="sv-S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family</a:t>
            </a:r>
            <a:r>
              <a:rPr lang="sv-S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sv-SE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poisson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data=</a:t>
            </a:r>
            <a:r>
              <a:rPr lang="sv-SE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nattf</a:t>
            </a:r>
            <a:r>
              <a:rPr lang="sv-S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/>
            <a:endParaRPr lang="sv-SE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sv-SE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glm</a:t>
            </a:r>
            <a:r>
              <a:rPr lang="sv-S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 generalised </a:t>
            </a:r>
            <a:r>
              <a:rPr lang="sv-SE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linear</a:t>
            </a:r>
            <a:r>
              <a:rPr lang="sv-S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</a:t>
            </a:r>
            <a:r>
              <a:rPr lang="sv-S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(generaliserad linjär modell)</a:t>
            </a:r>
          </a:p>
          <a:p>
            <a:pPr eaLnBrk="1" hangingPunct="1"/>
            <a:endParaRPr lang="sv-SE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family</a:t>
            </a:r>
            <a:r>
              <a:rPr lang="sv-S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sv-SE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poisson</a:t>
            </a:r>
            <a:r>
              <a:rPr lang="sv-S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…  anger vilken fördelning data har</a:t>
            </a:r>
          </a:p>
          <a:p>
            <a:pPr eaLnBrk="1" hangingPunct="1"/>
            <a:endParaRPr lang="sv-SE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sv-SE" altLang="en-US" sz="2800" dirty="0" smtClean="0">
              <a:latin typeface="+mn-lt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sz="2800" dirty="0" smtClean="0">
                <a:latin typeface="+mn-lt"/>
                <a:cs typeface="Courier New" panose="02070309020205020404" pitchFamily="49" charset="0"/>
              </a:rPr>
              <a:t>I samband med </a:t>
            </a:r>
            <a:r>
              <a:rPr lang="sv-SE" altLang="en-US" sz="2800" dirty="0" err="1" smtClean="0">
                <a:latin typeface="+mn-lt"/>
                <a:cs typeface="Courier New" panose="02070309020205020404" pitchFamily="49" charset="0"/>
              </a:rPr>
              <a:t>poissonregression</a:t>
            </a:r>
            <a:r>
              <a:rPr lang="sv-SE" altLang="en-US" sz="2800" dirty="0" smtClean="0">
                <a:latin typeface="+mn-lt"/>
                <a:cs typeface="Courier New" panose="02070309020205020404" pitchFamily="49" charset="0"/>
              </a:rPr>
              <a:t> används log-transformation av responsen.</a:t>
            </a:r>
            <a:endParaRPr lang="sv-SE" altLang="en-US" sz="2800" dirty="0" smtClean="0">
              <a:latin typeface="+mn-lt"/>
              <a:cs typeface="Courier New" panose="02070309020205020404" pitchFamily="49" charset="0"/>
            </a:endParaRP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261432"/>
            <a:ext cx="3635896" cy="57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02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79512" y="319525"/>
            <a:ext cx="864096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Modellering av fågeldata: </a:t>
            </a:r>
            <a:r>
              <a:rPr lang="sv-SE" altLang="en-US" sz="2400" dirty="0" err="1" smtClean="0">
                <a:latin typeface="Calibri" pitchFamily="34" charset="0"/>
              </a:rPr>
              <a:t>Poisson</a:t>
            </a:r>
            <a:r>
              <a:rPr lang="sv-SE" altLang="en-US" sz="2400" dirty="0" err="1" smtClean="0">
                <a:latin typeface="Calibri" pitchFamily="34" charset="0"/>
              </a:rPr>
              <a:t>regression</a:t>
            </a:r>
            <a:endParaRPr lang="sv-SE" altLang="en-US" sz="2400" dirty="0" smtClean="0">
              <a:latin typeface="Calibri" pitchFamily="34" charset="0"/>
            </a:endParaRPr>
          </a:p>
          <a:p>
            <a:pPr eaLnBrk="1" hangingPunct="1"/>
            <a:endParaRPr lang="sv-SE" altLang="en-US" sz="2400" dirty="0" smtClean="0">
              <a:latin typeface="Calibri" pitchFamily="34" charset="0"/>
            </a:endParaRPr>
          </a:p>
          <a:p>
            <a:pPr eaLnBrk="1" hangingPunct="1"/>
            <a:endParaRPr lang="sv-SE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 predict(model2, interval='confidence')</a:t>
            </a:r>
          </a:p>
          <a:p>
            <a:pPr eaLnBrk="1" hangingPunct="1"/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1        2        3        4        5        6        7        8 </a:t>
            </a:r>
          </a:p>
          <a:p>
            <a:pPr eaLnBrk="1" hangingPunct="1"/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3.461132 2.532419 3.381664 2.452950 3.302195 2.373482 3.222727 2.294014 </a:t>
            </a:r>
          </a:p>
          <a:p>
            <a:pPr eaLnBrk="1" hangingPunct="1"/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9       10       11       12       13       14       15       16 </a:t>
            </a:r>
          </a:p>
          <a:p>
            <a:pPr eaLnBrk="1" hangingPunct="1"/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3.143259 2.214545 3.063790 2.135077 2.984322 2.055609 2.904854 1.976141 </a:t>
            </a:r>
          </a:p>
          <a:p>
            <a:pPr eaLnBrk="1" hangingPunct="1"/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17       18       19       20       21       22 </a:t>
            </a:r>
          </a:p>
          <a:p>
            <a:pPr eaLnBrk="1" hangingPunct="1"/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2.825386 1.896672 2.745917 1.817204 2.666449 1.737736</a:t>
            </a:r>
            <a:endParaRPr lang="sv-SE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261432"/>
            <a:ext cx="3635896" cy="57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70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500063" y="285750"/>
            <a:ext cx="7858125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en-US" sz="3200" dirty="0" smtClean="0">
                <a:latin typeface="Calibri" pitchFamily="34" charset="0"/>
              </a:rPr>
              <a:t>Antalsdata</a:t>
            </a:r>
            <a:endParaRPr lang="sv-SE" altLang="en-US" sz="3200" dirty="0">
              <a:latin typeface="Calibri" pitchFamily="34" charset="0"/>
            </a:endParaRP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r>
              <a:rPr lang="sv-SE" altLang="en-US" sz="2800" dirty="0" smtClean="0">
                <a:latin typeface="Calibri" pitchFamily="34" charset="0"/>
              </a:rPr>
              <a:t>Om någonting händer slumpmässigt i tid och rum, t.ex.:</a:t>
            </a:r>
            <a:endParaRPr lang="sv-SE" altLang="en-US" sz="2800" dirty="0">
              <a:latin typeface="Calibri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sv-SE" altLang="en-US" sz="2800" dirty="0">
                <a:latin typeface="Calibri" pitchFamily="34" charset="0"/>
              </a:rPr>
              <a:t> </a:t>
            </a:r>
            <a:r>
              <a:rPr lang="sv-SE" altLang="en-US" sz="2800" dirty="0" smtClean="0">
                <a:latin typeface="Calibri" pitchFamily="34" charset="0"/>
              </a:rPr>
              <a:t>antal åskväder under en sommar,  </a:t>
            </a:r>
            <a:endParaRPr lang="sv-SE" altLang="en-US" sz="2800" dirty="0">
              <a:latin typeface="Calibri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sv-SE" altLang="en-US" sz="2800" dirty="0">
                <a:latin typeface="Calibri" pitchFamily="34" charset="0"/>
              </a:rPr>
              <a:t> </a:t>
            </a:r>
            <a:r>
              <a:rPr lang="sv-SE" altLang="en-US" sz="2800" dirty="0" smtClean="0">
                <a:latin typeface="Calibri" pitchFamily="34" charset="0"/>
              </a:rPr>
              <a:t>antal fåglar som ses under en timme,</a:t>
            </a:r>
            <a:endParaRPr lang="sv-SE" altLang="en-US" sz="2800" dirty="0">
              <a:latin typeface="Calibri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sv-SE" altLang="en-US" sz="2800" dirty="0">
                <a:latin typeface="Calibri" pitchFamily="34" charset="0"/>
              </a:rPr>
              <a:t> </a:t>
            </a:r>
            <a:r>
              <a:rPr lang="sv-SE" altLang="en-US" sz="2800" dirty="0" smtClean="0">
                <a:latin typeface="Calibri" pitchFamily="34" charset="0"/>
              </a:rPr>
              <a:t>antal olyckor i en korsning under ett år</a:t>
            </a:r>
            <a:endParaRPr lang="sv-SE" altLang="en-US" sz="2800" dirty="0">
              <a:latin typeface="Calibri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sv-SE" altLang="en-US" sz="2800" dirty="0">
                <a:latin typeface="Calibri" pitchFamily="34" charset="0"/>
              </a:rPr>
              <a:t> </a:t>
            </a:r>
            <a:r>
              <a:rPr lang="sv-SE" altLang="en-US" sz="2800" dirty="0" smtClean="0">
                <a:latin typeface="Calibri" pitchFamily="34" charset="0"/>
              </a:rPr>
              <a:t>antal växter av en viss sort i ett område</a:t>
            </a:r>
            <a:endParaRPr lang="sv-SE" altLang="en-US" sz="2800" dirty="0">
              <a:latin typeface="Calibri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sv-SE" altLang="en-US" sz="2800" dirty="0">
                <a:latin typeface="Calibri" pitchFamily="34" charset="0"/>
              </a:rPr>
              <a:t> …</a:t>
            </a:r>
          </a:p>
          <a:p>
            <a:pPr eaLnBrk="1" hangingPunct="1"/>
            <a:endParaRPr lang="sv-SE" altLang="en-US" sz="2800" dirty="0">
              <a:latin typeface="Calibri" pitchFamily="34" charset="0"/>
            </a:endParaRPr>
          </a:p>
          <a:p>
            <a:pPr eaLnBrk="1" hangingPunct="1"/>
            <a:r>
              <a:rPr lang="sv-SE" altLang="en-US" sz="2800" dirty="0" err="1" smtClean="0">
                <a:latin typeface="Calibri" pitchFamily="34" charset="0"/>
              </a:rPr>
              <a:t>Poisson</a:t>
            </a:r>
            <a:r>
              <a:rPr lang="sv-SE" altLang="en-US" sz="2800" dirty="0" smtClean="0">
                <a:latin typeface="Calibri" pitchFamily="34" charset="0"/>
              </a:rPr>
              <a:t> fördelningen används för att beskriva dessa typer av data. Det krävs att uppkomsten av åskväder, fåglar,…är oberoende händelser i tiden eller i rummet. </a:t>
            </a:r>
            <a:endParaRPr lang="sv-SE" altLang="en-US" sz="2800" dirty="0">
              <a:latin typeface="Calibri" pitchFamily="34" charset="0"/>
            </a:endParaRPr>
          </a:p>
        </p:txBody>
      </p:sp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357188" y="5643563"/>
            <a:ext cx="8501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261432"/>
            <a:ext cx="3635896" cy="57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35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79512" y="319525"/>
            <a:ext cx="864096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Modellering av fågeldata: </a:t>
            </a:r>
            <a:r>
              <a:rPr lang="sv-SE" altLang="en-US" sz="2400" dirty="0" err="1" smtClean="0">
                <a:latin typeface="Calibri" pitchFamily="34" charset="0"/>
              </a:rPr>
              <a:t>Poisson</a:t>
            </a:r>
            <a:r>
              <a:rPr lang="sv-SE" altLang="en-US" sz="2400" dirty="0" err="1" smtClean="0">
                <a:latin typeface="Calibri" pitchFamily="34" charset="0"/>
              </a:rPr>
              <a:t>regression</a:t>
            </a:r>
            <a:endParaRPr lang="sv-SE" altLang="en-US" sz="2400" dirty="0" smtClean="0">
              <a:latin typeface="Calibri" pitchFamily="34" charset="0"/>
            </a:endParaRPr>
          </a:p>
          <a:p>
            <a:pPr eaLnBrk="1" hangingPunct="1"/>
            <a:endParaRPr lang="sv-SE" altLang="en-US" sz="2400" dirty="0" smtClean="0">
              <a:latin typeface="Calibri" pitchFamily="34" charset="0"/>
            </a:endParaRPr>
          </a:p>
          <a:p>
            <a:pPr eaLnBrk="1" hangingPunct="1"/>
            <a:endParaRPr lang="sv-SE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Call:</a:t>
            </a:r>
          </a:p>
          <a:p>
            <a:pPr eaLnBrk="1" hangingPunct="1"/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glm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(formula = 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Rördrom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~ 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År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+ Period, family = 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poisson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data = 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nattf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/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Deviance Residuals: </a:t>
            </a:r>
          </a:p>
          <a:p>
            <a:pPr eaLnBrk="1" hangingPunct="1"/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Min       1Q   Median       3Q      Max  </a:t>
            </a:r>
          </a:p>
          <a:p>
            <a:pPr eaLnBrk="1" hangingPunct="1"/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-3.4937  -1.1050   0.0838   1.0331   2.5218  </a:t>
            </a:r>
          </a:p>
          <a:p>
            <a:pPr eaLnBrk="1" hangingPunct="1"/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Coefficients:</a:t>
            </a:r>
          </a:p>
          <a:p>
            <a:pPr eaLnBrk="1" hangingPunct="1"/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Estimate Std. Error z value 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(&gt;|z|)    </a:t>
            </a:r>
          </a:p>
          <a:p>
            <a:pPr eaLnBrk="1" hangingPunct="1"/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(Intercept) 162.63615   35.13731   4.629 3.68e-06 ***</a:t>
            </a:r>
          </a:p>
          <a:p>
            <a:pPr eaLnBrk="1" hangingPunct="1"/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År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-0.07947    0.01751  -4.540 5.64e-06 ***</a:t>
            </a:r>
          </a:p>
          <a:p>
            <a:pPr eaLnBrk="1" hangingPunct="1"/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Period2      -0.92871    0.12055  -7.704 1.32e-14 ***</a:t>
            </a:r>
          </a:p>
          <a:p>
            <a:pPr eaLnBrk="1" hangingPunct="1"/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---</a:t>
            </a:r>
          </a:p>
          <a:p>
            <a:pPr eaLnBrk="1" hangingPunct="1"/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Signif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 codes:  0 ‘***’ 0.001 ‘**’ 0.01 ‘*’ 0.05 ‘.’ 0.1 ‘ ’ 1</a:t>
            </a:r>
          </a:p>
          <a:p>
            <a:pPr eaLnBrk="1" hangingPunct="1"/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(Dispersion parameter for 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poisson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family taken to be 1)</a:t>
            </a:r>
          </a:p>
          <a:p>
            <a:pPr eaLnBrk="1" hangingPunct="1"/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Null deviance: 140.685  on 21  degrees of freedom</a:t>
            </a:r>
          </a:p>
          <a:p>
            <a:pPr eaLnBrk="1" hangingPunct="1"/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Residual deviance:  53.772  on 19  degrees of freedom</a:t>
            </a:r>
          </a:p>
          <a:p>
            <a:pPr eaLnBrk="1" hangingPunct="1"/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AIC: 153.85</a:t>
            </a:r>
          </a:p>
          <a:p>
            <a:pPr eaLnBrk="1" hangingPunct="1"/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Number of Fisher Scoring iterations: 5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261432"/>
            <a:ext cx="3635896" cy="57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40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79512" y="319525"/>
            <a:ext cx="864096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Modellering av fågeldata: </a:t>
            </a:r>
            <a:r>
              <a:rPr lang="sv-SE" altLang="en-US" sz="2400" dirty="0" err="1" smtClean="0">
                <a:latin typeface="Calibri" pitchFamily="34" charset="0"/>
              </a:rPr>
              <a:t>Poisson</a:t>
            </a:r>
            <a:r>
              <a:rPr lang="sv-SE" altLang="en-US" sz="2400" dirty="0" err="1" smtClean="0">
                <a:latin typeface="Calibri" pitchFamily="34" charset="0"/>
              </a:rPr>
              <a:t>regression</a:t>
            </a:r>
            <a:endParaRPr lang="sv-SE" altLang="en-US" sz="2400" dirty="0" smtClean="0">
              <a:latin typeface="Calibri" pitchFamily="34" charset="0"/>
            </a:endParaRPr>
          </a:p>
          <a:p>
            <a:pPr eaLnBrk="1" hangingPunct="1"/>
            <a:endParaRPr lang="sv-SE" altLang="en-US" sz="2400" dirty="0" smtClean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+mn-lt"/>
                <a:cs typeface="Courier New" panose="02070309020205020404" pitchFamily="49" charset="0"/>
              </a:rPr>
              <a:t>I </a:t>
            </a:r>
            <a:r>
              <a:rPr lang="sv-SE" altLang="en-US" sz="2400" dirty="0" err="1" smtClean="0">
                <a:latin typeface="+mn-lt"/>
                <a:cs typeface="Courier New" panose="02070309020205020404" pitchFamily="49" charset="0"/>
              </a:rPr>
              <a:t>poisson</a:t>
            </a:r>
            <a:r>
              <a:rPr lang="sv-SE" altLang="en-US" sz="2400" dirty="0" smtClean="0">
                <a:latin typeface="+mn-lt"/>
                <a:cs typeface="Courier New" panose="02070309020205020404" pitchFamily="49" charset="0"/>
              </a:rPr>
              <a:t>-fördelningen finns bara en parameter (</a:t>
            </a:r>
            <a:r>
              <a:rPr lang="sv-SE" altLang="en-US" sz="2400" dirty="0" smtClean="0">
                <a:latin typeface="Symbol" panose="05050102010706020507" pitchFamily="18" charset="2"/>
                <a:cs typeface="Courier New" panose="02070309020205020404" pitchFamily="49" charset="0"/>
              </a:rPr>
              <a:t>l</a:t>
            </a:r>
            <a:r>
              <a:rPr lang="sv-SE" altLang="en-US" sz="2400" dirty="0" smtClean="0">
                <a:latin typeface="+mn-lt"/>
                <a:cs typeface="Courier New" panose="02070309020205020404" pitchFamily="49" charset="0"/>
              </a:rPr>
              <a:t>), som står för både väntevärde och varians i fördelningen. (Jämför normalfördelningen där 2 parametrar finns: väntevärde </a:t>
            </a:r>
            <a:r>
              <a:rPr lang="sv-SE" altLang="en-US" sz="2400" dirty="0" smtClean="0">
                <a:latin typeface="Symbol" panose="05050102010706020507" pitchFamily="18" charset="2"/>
                <a:cs typeface="Courier New" panose="02070309020205020404" pitchFamily="49" charset="0"/>
              </a:rPr>
              <a:t>m</a:t>
            </a:r>
            <a:r>
              <a:rPr lang="sv-SE" altLang="en-US" sz="2400" dirty="0" smtClean="0">
                <a:latin typeface="+mn-lt"/>
                <a:cs typeface="Courier New" panose="02070309020205020404" pitchFamily="49" charset="0"/>
              </a:rPr>
              <a:t> och varians </a:t>
            </a:r>
            <a:r>
              <a:rPr lang="sv-SE" altLang="en-US" sz="2400" dirty="0" smtClean="0">
                <a:latin typeface="Symbol" panose="05050102010706020507" pitchFamily="18" charset="2"/>
                <a:cs typeface="Courier New" panose="02070309020205020404" pitchFamily="49" charset="0"/>
              </a:rPr>
              <a:t>s</a:t>
            </a:r>
            <a:r>
              <a:rPr lang="sv-SE" altLang="en-US" sz="2400" baseline="30000" dirty="0" smtClean="0">
                <a:latin typeface="+mn-lt"/>
                <a:cs typeface="Courier New" panose="02070309020205020404" pitchFamily="49" charset="0"/>
              </a:rPr>
              <a:t>2</a:t>
            </a:r>
            <a:r>
              <a:rPr lang="sv-SE" altLang="en-US" sz="2400" dirty="0" smtClean="0">
                <a:latin typeface="+mn-lt"/>
                <a:cs typeface="Courier New" panose="02070309020205020404" pitchFamily="49" charset="0"/>
              </a:rPr>
              <a:t>). </a:t>
            </a:r>
          </a:p>
          <a:p>
            <a:pPr eaLnBrk="1" hangingPunct="1"/>
            <a:r>
              <a:rPr lang="sv-SE" altLang="en-US" sz="2400" dirty="0" smtClean="0">
                <a:latin typeface="+mn-lt"/>
                <a:cs typeface="Courier New" panose="02070309020205020404" pitchFamily="49" charset="0"/>
              </a:rPr>
              <a:t>I </a:t>
            </a:r>
            <a:r>
              <a:rPr lang="sv-SE" altLang="en-US" sz="2400" dirty="0" err="1" smtClean="0">
                <a:latin typeface="+mn-lt"/>
                <a:cs typeface="Courier New" panose="02070309020205020404" pitchFamily="49" charset="0"/>
              </a:rPr>
              <a:t>Poisson</a:t>
            </a:r>
            <a:r>
              <a:rPr lang="sv-SE" altLang="en-US" sz="2400" dirty="0" smtClean="0">
                <a:latin typeface="+mn-lt"/>
                <a:cs typeface="Courier New" panose="02070309020205020404" pitchFamily="49" charset="0"/>
              </a:rPr>
              <a:t> regression kan man får problem med överspridning, dvs variationen är större än modellen tillåter. </a:t>
            </a:r>
          </a:p>
          <a:p>
            <a:pPr eaLnBrk="1" hangingPunct="1"/>
            <a:endParaRPr lang="sv-SE" altLang="en-US" sz="2400" dirty="0" smtClean="0">
              <a:latin typeface="+mn-lt"/>
              <a:cs typeface="Courier New" panose="02070309020205020404" pitchFamily="49" charset="0"/>
            </a:endParaRPr>
          </a:p>
          <a:p>
            <a:pPr eaLnBrk="1" hangingPunct="1"/>
            <a:endParaRPr lang="sv-SE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 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deviance: 140.685  on 21  degrees of freedom</a:t>
            </a:r>
          </a:p>
          <a:p>
            <a:pPr eaLnBrk="1" hangingPunct="1"/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Residual deviance:  53.772  on 19  degrees of freedom</a:t>
            </a:r>
          </a:p>
          <a:p>
            <a:pPr eaLnBrk="1" hangingPunct="1"/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AIC: </a:t>
            </a: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153.85</a:t>
            </a:r>
          </a:p>
          <a:p>
            <a:pPr eaLnBrk="1" hangingPunct="1"/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alt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sz="2400" dirty="0" err="1" smtClean="0">
                <a:latin typeface="+mn-lt"/>
                <a:cs typeface="Courier New" panose="02070309020205020404" pitchFamily="49" charset="0"/>
              </a:rPr>
              <a:t>Eftersom</a:t>
            </a:r>
            <a:r>
              <a:rPr lang="en-US" altLang="en-US" sz="2400" dirty="0" smtClean="0">
                <a:latin typeface="+mn-lt"/>
                <a:cs typeface="Courier New" panose="02070309020205020404" pitchFamily="49" charset="0"/>
              </a:rPr>
              <a:t> </a:t>
            </a:r>
            <a:r>
              <a:rPr lang="en-US" altLang="en-US" sz="2400" dirty="0" err="1" smtClean="0">
                <a:latin typeface="+mn-lt"/>
                <a:cs typeface="Courier New" panose="02070309020205020404" pitchFamily="49" charset="0"/>
              </a:rPr>
              <a:t>kvoten</a:t>
            </a:r>
            <a:r>
              <a:rPr lang="en-US" altLang="en-US" sz="2400" dirty="0" smtClean="0">
                <a:latin typeface="+mn-lt"/>
                <a:cs typeface="Courier New" panose="02070309020205020404" pitchFamily="49" charset="0"/>
              </a:rPr>
              <a:t> </a:t>
            </a:r>
            <a:r>
              <a:rPr lang="en-US" altLang="en-US" sz="2400" dirty="0" err="1" smtClean="0">
                <a:latin typeface="+mn-lt"/>
                <a:cs typeface="Courier New" panose="02070309020205020404" pitchFamily="49" charset="0"/>
              </a:rPr>
              <a:t>mellan</a:t>
            </a:r>
            <a:r>
              <a:rPr lang="en-US" altLang="en-US" sz="2400" dirty="0" smtClean="0">
                <a:latin typeface="+mn-lt"/>
                <a:cs typeface="Courier New" panose="02070309020205020404" pitchFamily="49" charset="0"/>
              </a:rPr>
              <a:t> residual deviance </a:t>
            </a:r>
            <a:r>
              <a:rPr lang="en-US" altLang="en-US" sz="2400" dirty="0" err="1" smtClean="0">
                <a:latin typeface="+mn-lt"/>
                <a:cs typeface="Courier New" panose="02070309020205020404" pitchFamily="49" charset="0"/>
              </a:rPr>
              <a:t>och</a:t>
            </a:r>
            <a:r>
              <a:rPr lang="en-US" altLang="en-US" sz="2400" dirty="0" smtClean="0">
                <a:latin typeface="+mn-lt"/>
                <a:cs typeface="Courier New" panose="02070309020205020404" pitchFamily="49" charset="0"/>
              </a:rPr>
              <a:t> </a:t>
            </a:r>
            <a:r>
              <a:rPr lang="en-US" altLang="en-US" sz="2400" dirty="0" err="1" smtClean="0">
                <a:latin typeface="+mn-lt"/>
                <a:cs typeface="Courier New" panose="02070309020205020404" pitchFamily="49" charset="0"/>
              </a:rPr>
              <a:t>degress</a:t>
            </a:r>
            <a:r>
              <a:rPr lang="en-US" altLang="en-US" sz="2400" dirty="0" smtClean="0">
                <a:latin typeface="+mn-lt"/>
                <a:cs typeface="Courier New" panose="02070309020205020404" pitchFamily="49" charset="0"/>
              </a:rPr>
              <a:t> of freedom </a:t>
            </a:r>
            <a:r>
              <a:rPr lang="en-US" altLang="en-US" sz="2400" dirty="0" err="1" smtClean="0">
                <a:latin typeface="+mn-lt"/>
                <a:cs typeface="Courier New" panose="02070309020205020404" pitchFamily="49" charset="0"/>
              </a:rPr>
              <a:t>är</a:t>
            </a:r>
            <a:r>
              <a:rPr lang="en-US" altLang="en-US" sz="2400" dirty="0" smtClean="0">
                <a:latin typeface="+mn-lt"/>
                <a:cs typeface="Courier New" panose="02070309020205020404" pitchFamily="49" charset="0"/>
              </a:rPr>
              <a:t> 53.772/19 = 2.83 </a:t>
            </a:r>
            <a:r>
              <a:rPr lang="en-US" altLang="en-US" sz="2400" dirty="0" err="1" smtClean="0">
                <a:latin typeface="+mn-lt"/>
                <a:cs typeface="Courier New" panose="02070309020205020404" pitchFamily="49" charset="0"/>
              </a:rPr>
              <a:t>som</a:t>
            </a:r>
            <a:r>
              <a:rPr lang="en-US" altLang="en-US" sz="2400" dirty="0" smtClean="0">
                <a:latin typeface="+mn-lt"/>
                <a:cs typeface="Courier New" panose="02070309020205020404" pitchFamily="49" charset="0"/>
              </a:rPr>
              <a:t> </a:t>
            </a:r>
            <a:r>
              <a:rPr lang="en-US" altLang="en-US" sz="2400" dirty="0" err="1" smtClean="0">
                <a:latin typeface="+mn-lt"/>
                <a:cs typeface="Courier New" panose="02070309020205020404" pitchFamily="49" charset="0"/>
              </a:rPr>
              <a:t>är</a:t>
            </a:r>
            <a:r>
              <a:rPr lang="en-US" altLang="en-US" sz="2400" dirty="0" smtClean="0">
                <a:latin typeface="+mn-lt"/>
                <a:cs typeface="Courier New" panose="02070309020205020404" pitchFamily="49" charset="0"/>
              </a:rPr>
              <a:t> </a:t>
            </a:r>
            <a:r>
              <a:rPr lang="en-US" altLang="en-US" sz="2400" dirty="0" err="1" smtClean="0">
                <a:latin typeface="+mn-lt"/>
                <a:cs typeface="Courier New" panose="02070309020205020404" pitchFamily="49" charset="0"/>
              </a:rPr>
              <a:t>betydligt</a:t>
            </a:r>
            <a:r>
              <a:rPr lang="en-US" altLang="en-US" sz="2400" dirty="0" smtClean="0">
                <a:latin typeface="+mn-lt"/>
                <a:cs typeface="Courier New" panose="02070309020205020404" pitchFamily="49" charset="0"/>
              </a:rPr>
              <a:t> </a:t>
            </a:r>
            <a:r>
              <a:rPr lang="en-US" altLang="en-US" sz="2400" dirty="0" err="1" smtClean="0">
                <a:latin typeface="+mn-lt"/>
                <a:cs typeface="Courier New" panose="02070309020205020404" pitchFamily="49" charset="0"/>
              </a:rPr>
              <a:t>större</a:t>
            </a:r>
            <a:r>
              <a:rPr lang="en-US" altLang="en-US" sz="2400" dirty="0" smtClean="0">
                <a:latin typeface="+mn-lt"/>
                <a:cs typeface="Courier New" panose="02070309020205020404" pitchFamily="49" charset="0"/>
              </a:rPr>
              <a:t> </a:t>
            </a:r>
            <a:r>
              <a:rPr lang="en-US" altLang="en-US" sz="2400" dirty="0" err="1" smtClean="0">
                <a:latin typeface="+mn-lt"/>
                <a:cs typeface="Courier New" panose="02070309020205020404" pitchFamily="49" charset="0"/>
              </a:rPr>
              <a:t>än</a:t>
            </a:r>
            <a:r>
              <a:rPr lang="en-US" altLang="en-US" sz="2400" dirty="0" smtClean="0">
                <a:latin typeface="+mn-lt"/>
                <a:cs typeface="Courier New" panose="02070309020205020404" pitchFamily="49" charset="0"/>
              </a:rPr>
              <a:t> 1 </a:t>
            </a:r>
            <a:r>
              <a:rPr lang="en-US" altLang="en-US" sz="2400" dirty="0" err="1" smtClean="0">
                <a:latin typeface="+mn-lt"/>
                <a:cs typeface="Courier New" panose="02070309020205020404" pitchFamily="49" charset="0"/>
              </a:rPr>
              <a:t>så</a:t>
            </a:r>
            <a:r>
              <a:rPr lang="en-US" altLang="en-US" sz="2400" dirty="0" smtClean="0">
                <a:latin typeface="+mn-lt"/>
                <a:cs typeface="Courier New" panose="02070309020205020404" pitchFamily="49" charset="0"/>
              </a:rPr>
              <a:t> </a:t>
            </a:r>
            <a:r>
              <a:rPr lang="en-US" altLang="en-US" sz="2400" dirty="0" err="1" smtClean="0">
                <a:latin typeface="+mn-lt"/>
                <a:cs typeface="Courier New" panose="02070309020205020404" pitchFamily="49" charset="0"/>
              </a:rPr>
              <a:t>finns</a:t>
            </a:r>
            <a:r>
              <a:rPr lang="en-US" altLang="en-US" sz="2400" dirty="0" smtClean="0">
                <a:latin typeface="+mn-lt"/>
                <a:cs typeface="Courier New" panose="02070309020205020404" pitchFamily="49" charset="0"/>
              </a:rPr>
              <a:t> </a:t>
            </a:r>
            <a:r>
              <a:rPr lang="en-US" altLang="en-US" sz="2400" dirty="0" err="1" smtClean="0">
                <a:latin typeface="+mn-lt"/>
                <a:cs typeface="Courier New" panose="02070309020205020404" pitchFamily="49" charset="0"/>
              </a:rPr>
              <a:t>det</a:t>
            </a:r>
            <a:r>
              <a:rPr lang="en-US" altLang="en-US" sz="2400" dirty="0" smtClean="0">
                <a:latin typeface="+mn-lt"/>
                <a:cs typeface="Courier New" panose="02070309020205020404" pitchFamily="49" charset="0"/>
              </a:rPr>
              <a:t> problem med </a:t>
            </a:r>
            <a:r>
              <a:rPr lang="en-US" altLang="en-US" sz="2400" dirty="0" err="1" smtClean="0">
                <a:latin typeface="+mn-lt"/>
                <a:cs typeface="Courier New" panose="02070309020205020404" pitchFamily="49" charset="0"/>
              </a:rPr>
              <a:t>överspridning</a:t>
            </a:r>
            <a:r>
              <a:rPr lang="en-US" altLang="en-US" sz="2400" dirty="0" smtClean="0">
                <a:latin typeface="+mn-lt"/>
                <a:cs typeface="Courier New" panose="02070309020205020404" pitchFamily="49" charset="0"/>
              </a:rPr>
              <a:t> (standard error </a:t>
            </a:r>
            <a:r>
              <a:rPr lang="en-US" altLang="en-US" sz="2400" dirty="0" err="1" smtClean="0">
                <a:latin typeface="+mn-lt"/>
                <a:cs typeface="Courier New" panose="02070309020205020404" pitchFamily="49" charset="0"/>
              </a:rPr>
              <a:t>blir</a:t>
            </a:r>
            <a:r>
              <a:rPr lang="en-US" altLang="en-US" sz="2400" dirty="0" smtClean="0">
                <a:latin typeface="+mn-lt"/>
                <a:cs typeface="Courier New" panose="02070309020205020404" pitchFamily="49" charset="0"/>
              </a:rPr>
              <a:t> </a:t>
            </a:r>
            <a:r>
              <a:rPr lang="en-US" altLang="en-US" sz="2400" dirty="0" err="1" smtClean="0">
                <a:latin typeface="+mn-lt"/>
                <a:cs typeface="Courier New" panose="02070309020205020404" pitchFamily="49" charset="0"/>
              </a:rPr>
              <a:t>felaktiga</a:t>
            </a:r>
            <a:r>
              <a:rPr lang="en-US" altLang="en-US" sz="2400" dirty="0" smtClean="0">
                <a:latin typeface="+mn-lt"/>
                <a:cs typeface="Courier New" panose="02070309020205020404" pitchFamily="49" charset="0"/>
              </a:rPr>
              <a:t>)</a:t>
            </a:r>
            <a:endParaRPr lang="en-US" altLang="en-US" sz="2400" dirty="0">
              <a:latin typeface="+mn-lt"/>
              <a:cs typeface="Courier New" panose="02070309020205020404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261432"/>
            <a:ext cx="3635896" cy="57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9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79512" y="319525"/>
            <a:ext cx="864096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Modellering av fågeldata: </a:t>
            </a:r>
            <a:r>
              <a:rPr lang="sv-SE" altLang="en-US" sz="2400" dirty="0" err="1" smtClean="0">
                <a:latin typeface="Calibri" pitchFamily="34" charset="0"/>
              </a:rPr>
              <a:t>Poisson</a:t>
            </a:r>
            <a:r>
              <a:rPr lang="sv-SE" altLang="en-US" sz="2400" dirty="0" err="1" smtClean="0">
                <a:latin typeface="Calibri" pitchFamily="34" charset="0"/>
              </a:rPr>
              <a:t>regression</a:t>
            </a:r>
            <a:r>
              <a:rPr lang="sv-SE" altLang="en-US" sz="2400" dirty="0" smtClean="0">
                <a:latin typeface="Calibri" pitchFamily="34" charset="0"/>
              </a:rPr>
              <a:t> med beroenden</a:t>
            </a: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I vårt fall kan det vara en effekt av att vi har ignorerat beroenden i datamaterialet. För att modellera beroendet använder vi: </a:t>
            </a:r>
          </a:p>
          <a:p>
            <a:pPr eaLnBrk="1" hangingPunct="1"/>
            <a:endParaRPr lang="sv-SE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library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(MASS</a:t>
            </a:r>
            <a:r>
              <a:rPr lang="sv-S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/>
            <a:endParaRPr lang="sv-SE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model4&lt;-</a:t>
            </a:r>
            <a:r>
              <a:rPr lang="sv-SE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glmmPQL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Rördrom~År+Period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=~1|År/Period, </a:t>
            </a:r>
            <a:r>
              <a:rPr lang="sv-SE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family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='</a:t>
            </a:r>
            <a:r>
              <a:rPr lang="sv-SE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poisson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', data=</a:t>
            </a:r>
            <a:r>
              <a:rPr lang="sv-SE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nattf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/>
            <a:endParaRPr lang="sv-SE" altLang="en-US" sz="2400" dirty="0" smtClean="0">
              <a:latin typeface="Calibri" pitchFamily="34" charset="0"/>
            </a:endParaRPr>
          </a:p>
          <a:p>
            <a:pPr eaLnBrk="1" hangingPunct="1"/>
            <a:r>
              <a:rPr lang="sv-SE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glmmPQL</a:t>
            </a:r>
            <a:r>
              <a:rPr lang="sv-S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 </a:t>
            </a:r>
            <a:r>
              <a:rPr lang="sv-SE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</a:t>
            </a:r>
            <a:r>
              <a:rPr lang="sv-S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som kan hantera </a:t>
            </a:r>
            <a:r>
              <a:rPr lang="sv-SE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poisson</a:t>
            </a:r>
            <a:r>
              <a:rPr lang="sv-S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fördelning och 			beroende mellan data</a:t>
            </a:r>
          </a:p>
          <a:p>
            <a:pPr eaLnBrk="1" hangingPunct="1"/>
            <a:endParaRPr lang="sv-SE" altLang="en-US" dirty="0" smtClean="0">
              <a:latin typeface="Calibri" pitchFamily="34" charset="0"/>
            </a:endParaRPr>
          </a:p>
          <a:p>
            <a:pPr eaLnBrk="1" hangingPunct="1"/>
            <a:r>
              <a:rPr lang="sv-SE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=~</a:t>
            </a:r>
            <a:r>
              <a:rPr lang="sv-SE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1|År/Period  … skattar beroendet mellan perioderna 					inom samma år</a:t>
            </a:r>
            <a:endParaRPr lang="sv-SE" altLang="en-US" dirty="0" smtClean="0"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261432"/>
            <a:ext cx="3635896" cy="57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9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79512" y="319525"/>
            <a:ext cx="8640960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Modellering av fågeldata: </a:t>
            </a:r>
            <a:r>
              <a:rPr lang="sv-SE" altLang="en-US" sz="2400" dirty="0" err="1" smtClean="0">
                <a:latin typeface="Calibri" pitchFamily="34" charset="0"/>
              </a:rPr>
              <a:t>Poisson</a:t>
            </a:r>
            <a:r>
              <a:rPr lang="sv-SE" altLang="en-US" sz="2400" dirty="0" err="1" smtClean="0">
                <a:latin typeface="Calibri" pitchFamily="34" charset="0"/>
              </a:rPr>
              <a:t>regression</a:t>
            </a:r>
            <a:r>
              <a:rPr lang="sv-SE" altLang="en-US" sz="2400" dirty="0" smtClean="0">
                <a:latin typeface="Calibri" pitchFamily="34" charset="0"/>
              </a:rPr>
              <a:t> med beroenden</a:t>
            </a:r>
          </a:p>
          <a:p>
            <a:pPr eaLnBrk="1" hangingPunct="1"/>
            <a:r>
              <a:rPr lang="sv-SE" alt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Linear</a:t>
            </a:r>
            <a:r>
              <a:rPr lang="sv-SE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mixed-</a:t>
            </a:r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effects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fit by maximum </a:t>
            </a:r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likelihood</a:t>
            </a:r>
            <a:endParaRPr lang="sv-SE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Data: </a:t>
            </a:r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nattf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eaLnBrk="1" hangingPunct="1"/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AIC BIC </a:t>
            </a:r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logLik</a:t>
            </a:r>
            <a:endParaRPr lang="sv-SE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NA  </a:t>
            </a:r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</a:t>
            </a:r>
            <a:endParaRPr lang="sv-SE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sv-SE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effects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eaLnBrk="1" hangingPunct="1"/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Formula: ~1 | År</a:t>
            </a:r>
          </a:p>
          <a:p>
            <a:pPr eaLnBrk="1" hangingPunct="1"/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(</a:t>
            </a:r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Intercept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/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StdDev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 3.073866e-15</a:t>
            </a:r>
          </a:p>
          <a:p>
            <a:pPr eaLnBrk="1" hangingPunct="1"/>
            <a:endParaRPr lang="sv-SE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Formula: ~1 | Period %in% År</a:t>
            </a:r>
          </a:p>
          <a:p>
            <a:pPr eaLnBrk="1" hangingPunct="1"/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(</a:t>
            </a:r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Intercept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Residual</a:t>
            </a:r>
            <a:endParaRPr lang="sv-SE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StdDev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 7.274755e-06 1.457754</a:t>
            </a:r>
          </a:p>
          <a:p>
            <a:pPr eaLnBrk="1" hangingPunct="1"/>
            <a:endParaRPr lang="sv-SE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Variance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eaLnBrk="1" hangingPunct="1"/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Structure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fixed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weights</a:t>
            </a:r>
            <a:endParaRPr lang="sv-SE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Formula: ~</a:t>
            </a:r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invwt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sv-SE" alt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sv-SE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Fixed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effects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 Rördrom ~ År + Period </a:t>
            </a:r>
          </a:p>
          <a:p>
            <a:pPr eaLnBrk="1" hangingPunct="1"/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Std.Error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DF   t-</a:t>
            </a:r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p-</a:t>
            </a:r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endParaRPr lang="sv-SE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Intercept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162.63615  55.11721 10  2.950732  0.0145</a:t>
            </a:r>
          </a:p>
          <a:p>
            <a:pPr eaLnBrk="1" hangingPunct="1"/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År           -0.07947   0.02746  9 -2.894019  0.0178</a:t>
            </a:r>
          </a:p>
          <a:p>
            <a:pPr eaLnBrk="1" hangingPunct="1"/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Period2      -0.92871   0.18909 10 -4.911361  0.0006</a:t>
            </a:r>
          </a:p>
          <a:p>
            <a:pPr eaLnBrk="1" hangingPunct="1"/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Correlation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pPr eaLnBrk="1" hangingPunct="1"/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(</a:t>
            </a:r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År    </a:t>
            </a:r>
          </a:p>
          <a:p>
            <a:pPr eaLnBrk="1" hangingPunct="1"/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År      -1.000       </a:t>
            </a:r>
          </a:p>
          <a:p>
            <a:pPr eaLnBrk="1" hangingPunct="1"/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Period2 -0.001  0.000</a:t>
            </a:r>
          </a:p>
          <a:p>
            <a:pPr eaLnBrk="1" hangingPunct="1"/>
            <a:endParaRPr lang="sv-SE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Standardized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Within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-Group </a:t>
            </a:r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Residuals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eaLnBrk="1" hangingPunct="1"/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Min         Q1        Med         Q3        Max </a:t>
            </a:r>
          </a:p>
          <a:p>
            <a:pPr eaLnBrk="1" hangingPunct="1"/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-1.9362271 -0.7191128  0.0577341  0.7533531  1.9399027 </a:t>
            </a:r>
          </a:p>
          <a:p>
            <a:pPr eaLnBrk="1" hangingPunct="1"/>
            <a:endParaRPr lang="sv-SE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261432"/>
            <a:ext cx="3635896" cy="57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03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79512" y="319525"/>
            <a:ext cx="864096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Modellering av fågeldata: </a:t>
            </a:r>
            <a:r>
              <a:rPr lang="sv-SE" altLang="en-US" sz="2400" dirty="0" err="1" smtClean="0">
                <a:latin typeface="Calibri" pitchFamily="34" charset="0"/>
              </a:rPr>
              <a:t>Poisson</a:t>
            </a:r>
            <a:r>
              <a:rPr lang="sv-SE" altLang="en-US" sz="2400" dirty="0" err="1" smtClean="0">
                <a:latin typeface="Calibri" pitchFamily="34" charset="0"/>
              </a:rPr>
              <a:t>regression</a:t>
            </a:r>
            <a:r>
              <a:rPr lang="sv-SE" altLang="en-US" sz="2400" dirty="0" smtClean="0">
                <a:latin typeface="Calibri" pitchFamily="34" charset="0"/>
              </a:rPr>
              <a:t> med beroenden</a:t>
            </a:r>
          </a:p>
          <a:p>
            <a:pPr eaLnBrk="1" hangingPunct="1"/>
            <a:endParaRPr lang="sv-SE" altLang="en-US" sz="2400" dirty="0" smtClean="0">
              <a:latin typeface="+mn-lt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sz="2400" dirty="0" smtClean="0">
                <a:latin typeface="+mn-lt"/>
                <a:cs typeface="Courier New" panose="02070309020205020404" pitchFamily="49" charset="0"/>
              </a:rPr>
              <a:t>Bästa modell</a:t>
            </a:r>
          </a:p>
          <a:p>
            <a:pPr eaLnBrk="1" hangingPunct="1"/>
            <a:endParaRPr lang="sv-SE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Fixed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effects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 Rördrom ~ År + Period </a:t>
            </a:r>
          </a:p>
          <a:p>
            <a:pPr eaLnBrk="1" hangingPunct="1"/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Std.Error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DF   t-</a:t>
            </a:r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p-</a:t>
            </a:r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endParaRPr lang="sv-SE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Intercept</a:t>
            </a:r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162.63615  55.11721 10  2.950732  0.0145</a:t>
            </a:r>
          </a:p>
          <a:p>
            <a:pPr eaLnBrk="1" hangingPunct="1"/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År           -0.07947   0.02746  9 -2.894019  0.0178</a:t>
            </a:r>
          </a:p>
          <a:p>
            <a:pPr eaLnBrk="1" hangingPunct="1"/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Period2      -0.92871   0.18909 10 -4.911361  </a:t>
            </a:r>
            <a:r>
              <a:rPr lang="sv-SE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0.0006</a:t>
            </a:r>
          </a:p>
          <a:p>
            <a:pPr eaLnBrk="1" hangingPunct="1"/>
            <a:endParaRPr lang="sv-SE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sv-SE" altLang="en-US" sz="2400" dirty="0" smtClean="0">
              <a:latin typeface="+mn-lt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sz="2400" dirty="0" smtClean="0">
                <a:latin typeface="+mn-lt"/>
                <a:cs typeface="Courier New" panose="02070309020205020404" pitchFamily="49" charset="0"/>
              </a:rPr>
              <a:t>Signifikanta skillnader mellan perioderna. Signifikant trend. </a:t>
            </a:r>
          </a:p>
          <a:p>
            <a:pPr eaLnBrk="1" hangingPunct="1"/>
            <a:r>
              <a:rPr lang="sv-SE" altLang="en-US" sz="2400" dirty="0" smtClean="0">
                <a:latin typeface="+mn-lt"/>
                <a:cs typeface="Courier New" panose="02070309020205020404" pitchFamily="49" charset="0"/>
              </a:rPr>
              <a:t>För log-transformerade data är minskningen per år 0.07947.</a:t>
            </a:r>
          </a:p>
          <a:p>
            <a:pPr eaLnBrk="1" hangingPunct="1"/>
            <a:endParaRPr lang="sv-SE" altLang="en-US" sz="2400" dirty="0">
              <a:latin typeface="+mn-lt"/>
              <a:cs typeface="Courier New" panose="02070309020205020404" pitchFamily="49" charset="0"/>
            </a:endParaRPr>
          </a:p>
          <a:p>
            <a:pPr eaLnBrk="1" hangingPunct="1"/>
            <a:endParaRPr lang="sv-SE" altLang="en-US" sz="2400" dirty="0">
              <a:latin typeface="+mn-lt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261432"/>
            <a:ext cx="3635896" cy="57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23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79512" y="319525"/>
            <a:ext cx="864096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Modellering av fågeldata: </a:t>
            </a:r>
            <a:r>
              <a:rPr lang="sv-SE" altLang="en-US" sz="2400" dirty="0" err="1" smtClean="0">
                <a:latin typeface="Calibri" pitchFamily="34" charset="0"/>
              </a:rPr>
              <a:t>Poisson</a:t>
            </a:r>
            <a:r>
              <a:rPr lang="sv-SE" altLang="en-US" sz="2400" dirty="0" err="1" smtClean="0">
                <a:latin typeface="Calibri" pitchFamily="34" charset="0"/>
              </a:rPr>
              <a:t>regression</a:t>
            </a:r>
            <a:r>
              <a:rPr lang="sv-SE" altLang="en-US" sz="2400" dirty="0" smtClean="0">
                <a:latin typeface="Calibri" pitchFamily="34" charset="0"/>
              </a:rPr>
              <a:t> med beroenden</a:t>
            </a:r>
          </a:p>
          <a:p>
            <a:pPr eaLnBrk="1" hangingPunct="1"/>
            <a:endParaRPr lang="sv-SE" altLang="en-US" sz="2400" dirty="0" smtClean="0">
              <a:latin typeface="+mn-lt"/>
              <a:cs typeface="Courier New" panose="02070309020205020404" pitchFamily="49" charset="0"/>
            </a:endParaRPr>
          </a:p>
          <a:p>
            <a:pPr eaLnBrk="1" hangingPunct="1"/>
            <a:endParaRPr lang="sv-SE" altLang="en-US" sz="2400" dirty="0">
              <a:latin typeface="+mn-lt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261432"/>
            <a:ext cx="3635896" cy="575105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82671"/>
            <a:ext cx="5144616" cy="5136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18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79512" y="319525"/>
            <a:ext cx="864096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Modellering av fågeldata: </a:t>
            </a:r>
            <a:r>
              <a:rPr lang="sv-SE" altLang="en-US" sz="2400" dirty="0" err="1" smtClean="0">
                <a:latin typeface="Calibri" pitchFamily="34" charset="0"/>
              </a:rPr>
              <a:t>Poisson</a:t>
            </a:r>
            <a:r>
              <a:rPr lang="sv-SE" altLang="en-US" sz="2400" dirty="0" err="1" smtClean="0">
                <a:latin typeface="Calibri" pitchFamily="34" charset="0"/>
              </a:rPr>
              <a:t>regression</a:t>
            </a:r>
            <a:r>
              <a:rPr lang="sv-SE" altLang="en-US" sz="2400" dirty="0" smtClean="0">
                <a:latin typeface="Calibri" pitchFamily="34" charset="0"/>
              </a:rPr>
              <a:t> med beroenden</a:t>
            </a: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Samma modell för Vaktel:</a:t>
            </a: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endParaRPr lang="sv-SE" altLang="en-US" sz="2400" dirty="0" smtClean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Utan interaktion			med interaktion</a:t>
            </a:r>
          </a:p>
          <a:p>
            <a:pPr eaLnBrk="1" hangingPunct="1"/>
            <a:endParaRPr lang="sv-SE" altLang="en-US" sz="2400" dirty="0" smtClean="0">
              <a:latin typeface="+mn-lt"/>
              <a:cs typeface="Courier New" panose="02070309020205020404" pitchFamily="49" charset="0"/>
            </a:endParaRPr>
          </a:p>
          <a:p>
            <a:pPr eaLnBrk="1" hangingPunct="1"/>
            <a:endParaRPr lang="sv-SE" altLang="en-US" sz="2400" dirty="0">
              <a:latin typeface="+mn-lt"/>
              <a:cs typeface="Courier New" panose="02070309020205020404" pitchFamily="49" charset="0"/>
            </a:endParaRPr>
          </a:p>
          <a:p>
            <a:pPr eaLnBrk="1" hangingPunct="1"/>
            <a:r>
              <a:rPr lang="sv-SE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261432"/>
            <a:ext cx="3635896" cy="575105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25" y="2204864"/>
            <a:ext cx="4389367" cy="4382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348880"/>
            <a:ext cx="4104456" cy="4098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336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829291"/>
              </p:ext>
            </p:extLst>
          </p:nvPr>
        </p:nvGraphicFramePr>
        <p:xfrm>
          <a:off x="1428750" y="1714500"/>
          <a:ext cx="5786437" cy="4100996"/>
        </p:xfrm>
        <a:graphic>
          <a:graphicData uri="http://schemas.openxmlformats.org/drawingml/2006/table">
            <a:tbl>
              <a:tblPr/>
              <a:tblGrid>
                <a:gridCol w="1273016"/>
                <a:gridCol w="1242158"/>
                <a:gridCol w="987545"/>
                <a:gridCol w="987545"/>
                <a:gridCol w="1296173"/>
              </a:tblGrid>
              <a:tr h="630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År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Antal svarthättor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sv-SE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 smtClean="0">
                          <a:latin typeface="Calibri"/>
                          <a:ea typeface="Calibri"/>
                          <a:cs typeface="Times New Roman"/>
                        </a:rPr>
                        <a:t>År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Antal starar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1999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sv-SE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1999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sv-SE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sv-SE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sv-SE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sv-SE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sv-SE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sv-SE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sv-SE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52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sv-SE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sv-SE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sv-SE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226" name="TextBox 2"/>
          <p:cNvSpPr txBox="1">
            <a:spLocks noChangeArrowheads="1"/>
          </p:cNvSpPr>
          <p:nvPr/>
        </p:nvSpPr>
        <p:spPr bwMode="auto">
          <a:xfrm>
            <a:off x="500063" y="285750"/>
            <a:ext cx="78581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Exempel: </a:t>
            </a:r>
            <a:endParaRPr lang="sv-SE" altLang="en-US" sz="2400" dirty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Fågelräkning på en sträcker i Svensk </a:t>
            </a:r>
            <a:r>
              <a:rPr lang="sv-SE" altLang="en-US" sz="2400" dirty="0" smtClean="0">
                <a:latin typeface="Calibri" pitchFamily="34" charset="0"/>
              </a:rPr>
              <a:t>Fågeltaxering:</a:t>
            </a:r>
            <a:endParaRPr lang="sv-SE" altLang="en-US" sz="2400" dirty="0">
              <a:latin typeface="Calibri" pitchFamily="34" charset="0"/>
            </a:endParaRPr>
          </a:p>
          <a:p>
            <a:pPr eaLnBrk="1" hangingPunct="1"/>
            <a:r>
              <a:rPr lang="sv-SE" altLang="en-US" sz="2400" dirty="0">
                <a:latin typeface="Calibri" pitchFamily="34" charset="0"/>
              </a:rPr>
              <a:t>s</a:t>
            </a:r>
            <a:r>
              <a:rPr lang="sv-SE" altLang="en-US" sz="2400" dirty="0" smtClean="0">
                <a:latin typeface="Calibri" pitchFamily="34" charset="0"/>
              </a:rPr>
              <a:t>varthätta </a:t>
            </a:r>
            <a:r>
              <a:rPr lang="sv-SE" altLang="en-US" sz="2400" dirty="0" smtClean="0">
                <a:latin typeface="Calibri" pitchFamily="34" charset="0"/>
              </a:rPr>
              <a:t>och stare  </a:t>
            </a:r>
            <a:endParaRPr lang="sv-SE" altLang="en-US" sz="2400" dirty="0">
              <a:latin typeface="Calibri" pitchFamily="34" charset="0"/>
            </a:endParaRPr>
          </a:p>
        </p:txBody>
      </p:sp>
      <p:sp>
        <p:nvSpPr>
          <p:cNvPr id="6227" name="TextBox 3"/>
          <p:cNvSpPr txBox="1">
            <a:spLocks noChangeArrowheads="1"/>
          </p:cNvSpPr>
          <p:nvPr/>
        </p:nvSpPr>
        <p:spPr bwMode="auto">
          <a:xfrm>
            <a:off x="357188" y="5643563"/>
            <a:ext cx="8501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6228" name="TextBox 4"/>
          <p:cNvSpPr txBox="1">
            <a:spLocks noChangeArrowheads="1"/>
          </p:cNvSpPr>
          <p:nvPr/>
        </p:nvSpPr>
        <p:spPr bwMode="auto">
          <a:xfrm>
            <a:off x="857250" y="6000750"/>
            <a:ext cx="7143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en-US" dirty="0" smtClean="0">
                <a:latin typeface="Calibri" pitchFamily="34" charset="0"/>
              </a:rPr>
              <a:t>Medel:                                </a:t>
            </a:r>
            <a:r>
              <a:rPr lang="sv-SE" altLang="en-US" dirty="0">
                <a:latin typeface="Calibri" pitchFamily="34" charset="0"/>
              </a:rPr>
              <a:t>5.78				23.6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331913" y="6370638"/>
            <a:ext cx="2808287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err="1" smtClean="0">
                <a:solidFill>
                  <a:srgbClr val="FF0000"/>
                </a:solidFill>
              </a:rPr>
              <a:t>Oberoende</a:t>
            </a:r>
            <a:r>
              <a:rPr lang="en-GB" altLang="en-US" dirty="0" smtClean="0">
                <a:solidFill>
                  <a:srgbClr val="FF0000"/>
                </a:solidFill>
              </a:rPr>
              <a:t> </a:t>
            </a:r>
            <a:r>
              <a:rPr lang="en-GB" altLang="en-US" dirty="0" err="1" smtClean="0">
                <a:solidFill>
                  <a:srgbClr val="FF0000"/>
                </a:solidFill>
              </a:rPr>
              <a:t>händelser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92713" y="6375400"/>
            <a:ext cx="2808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err="1" smtClean="0">
                <a:solidFill>
                  <a:srgbClr val="FF0000"/>
                </a:solidFill>
              </a:rPr>
              <a:t>Ej</a:t>
            </a:r>
            <a:r>
              <a:rPr lang="en-GB" altLang="en-US" dirty="0" smtClean="0">
                <a:solidFill>
                  <a:srgbClr val="FF0000"/>
                </a:solidFill>
              </a:rPr>
              <a:t> </a:t>
            </a:r>
            <a:r>
              <a:rPr lang="en-GB" altLang="en-US" dirty="0" err="1" smtClean="0">
                <a:solidFill>
                  <a:srgbClr val="FF0000"/>
                </a:solidFill>
              </a:rPr>
              <a:t>oberoende</a:t>
            </a:r>
            <a:endParaRPr lang="en-GB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97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80928"/>
            <a:ext cx="5286375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1052736"/>
            <a:ext cx="7560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En </a:t>
            </a:r>
            <a:r>
              <a:rPr lang="en-GB" sz="2800" dirty="0" err="1" smtClean="0"/>
              <a:t>Poissonfördelning</a:t>
            </a:r>
            <a:r>
              <a:rPr lang="en-GB" sz="2800" dirty="0" smtClean="0"/>
              <a:t> </a:t>
            </a:r>
            <a:r>
              <a:rPr lang="en-GB" sz="2800" dirty="0" err="1" smtClean="0"/>
              <a:t>som</a:t>
            </a:r>
            <a:r>
              <a:rPr lang="en-GB" sz="2800" dirty="0" smtClean="0"/>
              <a:t> </a:t>
            </a:r>
            <a:r>
              <a:rPr lang="en-GB" sz="2800" dirty="0" err="1" smtClean="0"/>
              <a:t>skulle</a:t>
            </a:r>
            <a:r>
              <a:rPr lang="en-GB" sz="2800" dirty="0" smtClean="0"/>
              <a:t> </a:t>
            </a:r>
            <a:r>
              <a:rPr lang="en-GB" sz="2800" dirty="0" err="1" smtClean="0"/>
              <a:t>kunna</a:t>
            </a:r>
            <a:r>
              <a:rPr lang="en-GB" sz="2800" dirty="0" smtClean="0"/>
              <a:t> </a:t>
            </a:r>
            <a:r>
              <a:rPr lang="en-GB" sz="2800" dirty="0" err="1" smtClean="0"/>
              <a:t>passa</a:t>
            </a:r>
            <a:r>
              <a:rPr lang="en-GB" sz="2800" dirty="0" smtClean="0"/>
              <a:t> </a:t>
            </a:r>
            <a:r>
              <a:rPr lang="en-GB" sz="2800" dirty="0" err="1" smtClean="0"/>
              <a:t>för</a:t>
            </a:r>
            <a:r>
              <a:rPr lang="en-GB" sz="2800" dirty="0" smtClean="0"/>
              <a:t> </a:t>
            </a:r>
            <a:r>
              <a:rPr lang="en-GB" sz="2800" dirty="0" err="1" smtClean="0"/>
              <a:t>att</a:t>
            </a:r>
            <a:r>
              <a:rPr lang="en-GB" sz="2800" dirty="0" smtClean="0"/>
              <a:t> </a:t>
            </a:r>
            <a:r>
              <a:rPr lang="en-GB" sz="2800" dirty="0" err="1" smtClean="0"/>
              <a:t>beskriva</a:t>
            </a:r>
            <a:r>
              <a:rPr lang="en-GB" sz="2800" dirty="0" smtClean="0"/>
              <a:t> </a:t>
            </a:r>
            <a:r>
              <a:rPr lang="en-GB" sz="2800" dirty="0" err="1" smtClean="0"/>
              <a:t>antal</a:t>
            </a:r>
            <a:r>
              <a:rPr lang="en-GB" sz="2800" dirty="0" smtClean="0"/>
              <a:t> </a:t>
            </a:r>
            <a:r>
              <a:rPr lang="en-GB" sz="2800" dirty="0" err="1" smtClean="0"/>
              <a:t>svarthättor</a:t>
            </a:r>
            <a:r>
              <a:rPr lang="en-GB" sz="2800" dirty="0" smtClean="0"/>
              <a:t> under den </a:t>
            </a:r>
            <a:r>
              <a:rPr lang="en-GB" sz="2800" dirty="0" err="1" smtClean="0"/>
              <a:t>tid</a:t>
            </a:r>
            <a:r>
              <a:rPr lang="en-GB" sz="2800" dirty="0" smtClean="0"/>
              <a:t> </a:t>
            </a:r>
            <a:r>
              <a:rPr lang="en-GB" sz="2800" dirty="0" err="1" smtClean="0"/>
              <a:t>det</a:t>
            </a:r>
            <a:r>
              <a:rPr lang="en-GB" sz="2800" dirty="0" smtClean="0"/>
              <a:t> tar </a:t>
            </a:r>
            <a:r>
              <a:rPr lang="en-GB" sz="2800" dirty="0" err="1" smtClean="0"/>
              <a:t>att</a:t>
            </a:r>
            <a:r>
              <a:rPr lang="en-GB" sz="2800" dirty="0" smtClean="0"/>
              <a:t> </a:t>
            </a:r>
            <a:r>
              <a:rPr lang="en-GB" sz="2800" dirty="0" err="1" smtClean="0"/>
              <a:t>observera</a:t>
            </a:r>
            <a:r>
              <a:rPr lang="en-GB" sz="2800" dirty="0" smtClean="0"/>
              <a:t> </a:t>
            </a:r>
            <a:r>
              <a:rPr lang="en-GB" sz="2800" dirty="0" err="1" smtClean="0"/>
              <a:t>sträckan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156176" y="2996952"/>
            <a:ext cx="2448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En </a:t>
            </a:r>
            <a:r>
              <a:rPr lang="en-GB" sz="2400" dirty="0" err="1" smtClean="0"/>
              <a:t>diskret</a:t>
            </a:r>
            <a:r>
              <a:rPr lang="en-GB" sz="2400" dirty="0" smtClean="0"/>
              <a:t> </a:t>
            </a:r>
            <a:r>
              <a:rPr lang="en-GB" sz="2400" dirty="0" err="1" smtClean="0"/>
              <a:t>sannolikhets-fördelning</a:t>
            </a:r>
            <a:r>
              <a:rPr lang="en-GB" sz="2400" dirty="0" smtClean="0"/>
              <a:t>. </a:t>
            </a:r>
            <a:r>
              <a:rPr lang="en-GB" sz="2400" dirty="0" err="1" smtClean="0"/>
              <a:t>Enbart</a:t>
            </a:r>
            <a:r>
              <a:rPr lang="en-GB" sz="2400" dirty="0" smtClean="0"/>
              <a:t> </a:t>
            </a:r>
            <a:r>
              <a:rPr lang="en-GB" sz="2400" dirty="0" err="1" smtClean="0"/>
              <a:t>heltalsvärden</a:t>
            </a:r>
            <a:r>
              <a:rPr lang="en-GB" sz="2400" dirty="0" smtClean="0"/>
              <a:t> </a:t>
            </a:r>
            <a:r>
              <a:rPr lang="en-GB" sz="2400" dirty="0" err="1" smtClean="0"/>
              <a:t>är</a:t>
            </a:r>
            <a:r>
              <a:rPr lang="en-GB" sz="2400" dirty="0" smtClean="0"/>
              <a:t> </a:t>
            </a:r>
            <a:r>
              <a:rPr lang="en-GB" sz="2400" dirty="0" err="1" smtClean="0"/>
              <a:t>tillåtna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261432"/>
            <a:ext cx="3635896" cy="57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16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285750" y="285750"/>
            <a:ext cx="835818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Inlägg: Binära </a:t>
            </a:r>
            <a:r>
              <a:rPr lang="sv-SE" altLang="en-US" sz="2400" dirty="0" smtClean="0">
                <a:latin typeface="Calibri" pitchFamily="34" charset="0"/>
              </a:rPr>
              <a:t>data </a:t>
            </a:r>
            <a:r>
              <a:rPr lang="sv-SE" altLang="en-US" sz="2400" dirty="0">
                <a:latin typeface="Calibri" pitchFamily="34" charset="0"/>
              </a:rPr>
              <a:t>– 0/1 data</a:t>
            </a: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Om man bara observerar om någonting inträffar eller ej kallar man variabeln binär. T.ex. </a:t>
            </a:r>
            <a:r>
              <a:rPr lang="sv-SE" altLang="en-US" sz="2400" dirty="0" smtClean="0">
                <a:latin typeface="Calibri" pitchFamily="34" charset="0"/>
              </a:rPr>
              <a:t>fågeln observeras /observeras inte</a:t>
            </a:r>
            <a:endParaRPr lang="sv-SE" altLang="en-US" sz="2400" dirty="0" smtClean="0">
              <a:latin typeface="Calibri" pitchFamily="34" charset="0"/>
            </a:endParaRP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Binära data modelleras ofta med </a:t>
            </a:r>
            <a:r>
              <a:rPr lang="sv-SE" altLang="en-US" sz="2400" dirty="0" err="1" smtClean="0">
                <a:latin typeface="Calibri" pitchFamily="34" charset="0"/>
              </a:rPr>
              <a:t>Binomialfördelningen</a:t>
            </a:r>
            <a:r>
              <a:rPr lang="sv-SE" altLang="en-US" sz="2400" dirty="0" smtClean="0">
                <a:latin typeface="Calibri" pitchFamily="34" charset="0"/>
              </a:rPr>
              <a:t>. För att kunna göra så måste enheterna vi observera vara oberoende. </a:t>
            </a:r>
            <a:endParaRPr lang="sv-SE" altLang="en-US" sz="2400" dirty="0"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261432"/>
            <a:ext cx="3635896" cy="57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8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285750" y="285750"/>
            <a:ext cx="8358188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Nattfågeldata:</a:t>
            </a: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Observationer mellan 2003 och 2013. 2 perioder per år. </a:t>
            </a:r>
          </a:p>
          <a:p>
            <a:pPr eaLnBrk="1" hangingPunct="1"/>
            <a:endParaRPr lang="sv-SE" altLang="en-US" sz="2400" dirty="0" smtClean="0">
              <a:latin typeface="Calibri" pitchFamily="34" charset="0"/>
            </a:endParaRP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T.ex. Rördrom:</a:t>
            </a: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Röd: period 1</a:t>
            </a: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Blå: period 2</a:t>
            </a: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endParaRPr lang="sv-SE" altLang="en-US" sz="2400" dirty="0" smtClean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 </a:t>
            </a:r>
            <a:endParaRPr lang="sv-SE" altLang="en-US" sz="2400" dirty="0"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261432"/>
            <a:ext cx="3635896" cy="575105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520514"/>
            <a:ext cx="4752528" cy="4745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808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79512" y="319525"/>
            <a:ext cx="8358188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Trend analys: </a:t>
            </a:r>
          </a:p>
          <a:p>
            <a:pPr marL="342900" indent="-342900" eaLnBrk="1" hangingPunct="1">
              <a:buFontTx/>
              <a:buChar char="-"/>
            </a:pPr>
            <a:r>
              <a:rPr lang="sv-SE" altLang="en-US" sz="2400" dirty="0" smtClean="0">
                <a:latin typeface="Calibri" pitchFamily="34" charset="0"/>
              </a:rPr>
              <a:t>Mann-Kendall test fungerar även på antalsdata, eftersom Mann-Kendall test enbart beräknas på ranger. </a:t>
            </a:r>
          </a:p>
          <a:p>
            <a:pPr marL="342900" indent="-342900" eaLnBrk="1" hangingPunct="1">
              <a:buFontTx/>
              <a:buChar char="-"/>
            </a:pPr>
            <a:r>
              <a:rPr lang="sv-SE" altLang="en-US" sz="2400" dirty="0" smtClean="0">
                <a:latin typeface="Calibri" pitchFamily="34" charset="0"/>
              </a:rPr>
              <a:t>Eftersom data är insamlade under 2 perioder ska det tas hänsyn till också – en test beräknas för varje period och en övergripande test för båda perioder tillsammans.</a:t>
            </a:r>
          </a:p>
          <a:p>
            <a:pPr eaLnBrk="1" hangingPunct="1"/>
            <a:endParaRPr lang="sv-SE" altLang="en-US" sz="2400" dirty="0" smtClean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Separat för de 2 perioderna: </a:t>
            </a:r>
            <a:endParaRPr lang="sv-SE" altLang="en-US" sz="2400" dirty="0" smtClean="0">
              <a:latin typeface="Calibri" pitchFamily="34" charset="0"/>
            </a:endParaRPr>
          </a:p>
          <a:p>
            <a:pPr marL="342900" indent="-342900" eaLnBrk="1" hangingPunct="1">
              <a:buFontTx/>
              <a:buChar char="-"/>
            </a:pPr>
            <a:endParaRPr lang="sv-SE" altLang="en-US" sz="2400" dirty="0">
              <a:latin typeface="Calibri" pitchFamily="34" charset="0"/>
            </a:endParaRPr>
          </a:p>
          <a:p>
            <a:pPr marL="342900" indent="-342900" eaLnBrk="1" hangingPunct="1">
              <a:buFontTx/>
              <a:buChar char="-"/>
            </a:pPr>
            <a:endParaRPr lang="sv-SE" altLang="en-US" sz="2400" dirty="0" smtClean="0">
              <a:latin typeface="Calibri" pitchFamily="34" charset="0"/>
            </a:endParaRPr>
          </a:p>
          <a:p>
            <a:pPr eaLnBrk="1" hangingPunct="1"/>
            <a:endParaRPr lang="sv-SE" altLang="en-US" sz="2400" dirty="0" smtClean="0">
              <a:latin typeface="Calibri" pitchFamily="34" charset="0"/>
            </a:endParaRPr>
          </a:p>
          <a:p>
            <a:pPr marL="342900" indent="-342900" eaLnBrk="1" hangingPunct="1">
              <a:buFontTx/>
              <a:buChar char="-"/>
            </a:pPr>
            <a:endParaRPr lang="sv-SE" altLang="en-US" sz="2400" dirty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Kombinerad: </a:t>
            </a:r>
          </a:p>
          <a:p>
            <a:pPr eaLnBrk="1" hangingPunct="1"/>
            <a:endParaRPr lang="sv-SE" altLang="en-US" sz="2400" dirty="0" smtClean="0">
              <a:latin typeface="Calibri" pitchFamily="34" charset="0"/>
            </a:endParaRP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endParaRPr lang="sv-SE" altLang="en-US" sz="2400" dirty="0" smtClean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 </a:t>
            </a:r>
            <a:endParaRPr lang="sv-SE" altLang="en-US" sz="2400" dirty="0"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261432"/>
            <a:ext cx="3635896" cy="57510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701391"/>
              </p:ext>
            </p:extLst>
          </p:nvPr>
        </p:nvGraphicFramePr>
        <p:xfrm>
          <a:off x="903538" y="3505012"/>
          <a:ext cx="7638113" cy="1133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1159"/>
                <a:gridCol w="1091159"/>
                <a:gridCol w="1091159"/>
                <a:gridCol w="1091159"/>
                <a:gridCol w="1091159"/>
                <a:gridCol w="1091159"/>
                <a:gridCol w="1091159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485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Response variable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Period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MK statistic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p-value (twosided)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Significance code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Slope (change/unit)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Median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Rördrom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-39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--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-1.833333333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Rördrom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0.2078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-1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716956"/>
              </p:ext>
            </p:extLst>
          </p:nvPr>
        </p:nvGraphicFramePr>
        <p:xfrm>
          <a:off x="1259632" y="5157192"/>
          <a:ext cx="6807200" cy="971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0900"/>
                <a:gridCol w="850900"/>
                <a:gridCol w="850900"/>
                <a:gridCol w="850900"/>
                <a:gridCol w="850900"/>
                <a:gridCol w="850900"/>
                <a:gridCol w="850900"/>
                <a:gridCol w="8509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485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Response variable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Period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MK statistic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p-value (twosided)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Significance code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Slope (change/unit)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Median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Rördrom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All categories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-55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0.0120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-1.354166667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14.5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150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79512" y="319525"/>
            <a:ext cx="8358188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Trend analys: </a:t>
            </a:r>
          </a:p>
          <a:p>
            <a:pPr marL="342900" indent="-342900" eaLnBrk="1" hangingPunct="1">
              <a:buFontTx/>
              <a:buChar char="-"/>
            </a:pPr>
            <a:r>
              <a:rPr lang="sv-SE" altLang="en-US" sz="2400" dirty="0" smtClean="0">
                <a:latin typeface="Calibri" pitchFamily="34" charset="0"/>
              </a:rPr>
              <a:t>Mann-Kendall test fungerar även på antalsdata, eftersom Mann-Kendall test enbart beräknas på ranger. </a:t>
            </a:r>
          </a:p>
          <a:p>
            <a:pPr marL="342900" indent="-342900" eaLnBrk="1" hangingPunct="1">
              <a:buFontTx/>
              <a:buChar char="-"/>
            </a:pPr>
            <a:r>
              <a:rPr lang="sv-SE" altLang="en-US" sz="2400" dirty="0" smtClean="0">
                <a:latin typeface="Calibri" pitchFamily="34" charset="0"/>
              </a:rPr>
              <a:t>Eftersom data är insamlade under 2 perioder ska det tas hänsyn till också – en test beräknas för varje period och en övergripande test för båda perioder tillsammans.</a:t>
            </a:r>
          </a:p>
          <a:p>
            <a:pPr eaLnBrk="1" hangingPunct="1"/>
            <a:endParaRPr lang="sv-SE" altLang="en-US" sz="2400" dirty="0" smtClean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Separat för de 2 perioderna: </a:t>
            </a:r>
            <a:endParaRPr lang="sv-SE" altLang="en-US" sz="2400" dirty="0" smtClean="0">
              <a:latin typeface="Calibri" pitchFamily="34" charset="0"/>
            </a:endParaRPr>
          </a:p>
          <a:p>
            <a:pPr marL="342900" indent="-342900" eaLnBrk="1" hangingPunct="1">
              <a:buFontTx/>
              <a:buChar char="-"/>
            </a:pPr>
            <a:endParaRPr lang="sv-SE" altLang="en-US" sz="2400" dirty="0">
              <a:latin typeface="Calibri" pitchFamily="34" charset="0"/>
            </a:endParaRPr>
          </a:p>
          <a:p>
            <a:pPr marL="342900" indent="-342900" eaLnBrk="1" hangingPunct="1">
              <a:buFontTx/>
              <a:buChar char="-"/>
            </a:pPr>
            <a:endParaRPr lang="sv-SE" altLang="en-US" sz="2400" dirty="0" smtClean="0">
              <a:latin typeface="Calibri" pitchFamily="34" charset="0"/>
            </a:endParaRPr>
          </a:p>
          <a:p>
            <a:pPr eaLnBrk="1" hangingPunct="1"/>
            <a:endParaRPr lang="sv-SE" altLang="en-US" sz="2400" dirty="0" smtClean="0">
              <a:latin typeface="Calibri" pitchFamily="34" charset="0"/>
            </a:endParaRPr>
          </a:p>
          <a:p>
            <a:pPr marL="342900" indent="-342900" eaLnBrk="1" hangingPunct="1">
              <a:buFontTx/>
              <a:buChar char="-"/>
            </a:pPr>
            <a:endParaRPr lang="sv-SE" altLang="en-US" sz="2400" dirty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Kombinerad: </a:t>
            </a:r>
          </a:p>
          <a:p>
            <a:pPr eaLnBrk="1" hangingPunct="1"/>
            <a:endParaRPr lang="sv-SE" altLang="en-US" sz="2400" dirty="0" smtClean="0">
              <a:latin typeface="Calibri" pitchFamily="34" charset="0"/>
            </a:endParaRP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endParaRPr lang="sv-SE" altLang="en-US" sz="2400" dirty="0" smtClean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 </a:t>
            </a:r>
            <a:endParaRPr lang="sv-SE" altLang="en-US" sz="2400" dirty="0"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261432"/>
            <a:ext cx="3635896" cy="57510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229983"/>
              </p:ext>
            </p:extLst>
          </p:nvPr>
        </p:nvGraphicFramePr>
        <p:xfrm>
          <a:off x="903538" y="3505012"/>
          <a:ext cx="7638113" cy="1133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1159"/>
                <a:gridCol w="1091159"/>
                <a:gridCol w="1091159"/>
                <a:gridCol w="1091159"/>
                <a:gridCol w="1091159"/>
                <a:gridCol w="1091159"/>
                <a:gridCol w="1091159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485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Response variable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Period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MK statistic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p-value (twosided)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Significance code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Slope (change/unit)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Median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Rördrom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-39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--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-1.833333333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Rördrom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0.2078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-1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051753"/>
              </p:ext>
            </p:extLst>
          </p:nvPr>
        </p:nvGraphicFramePr>
        <p:xfrm>
          <a:off x="1259632" y="5157192"/>
          <a:ext cx="6807200" cy="971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0900"/>
                <a:gridCol w="850900"/>
                <a:gridCol w="850900"/>
                <a:gridCol w="850900"/>
                <a:gridCol w="850900"/>
                <a:gridCol w="850900"/>
                <a:gridCol w="850900"/>
                <a:gridCol w="8509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485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Response variable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Period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MK statistic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p-value (twosided)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Significance code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Slope (change/unit)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Median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Rördrom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All categories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-55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0.0120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-1.354166667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14.5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32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79512" y="319525"/>
            <a:ext cx="8358188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Modellering av fågeldata:</a:t>
            </a: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Vill man modellera antalsdata så använder man vanligtvis </a:t>
            </a:r>
            <a:r>
              <a:rPr lang="sv-SE" altLang="en-US" sz="2400" dirty="0" err="1" smtClean="0">
                <a:latin typeface="Calibri" pitchFamily="34" charset="0"/>
              </a:rPr>
              <a:t>Poisson</a:t>
            </a:r>
            <a:r>
              <a:rPr lang="sv-SE" altLang="en-US" sz="2400" dirty="0" smtClean="0">
                <a:latin typeface="Calibri" pitchFamily="34" charset="0"/>
              </a:rPr>
              <a:t>-fördelningen. Om antalen är höga kan också normalfördelningen fungera. </a:t>
            </a: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För Rördromen skulle vi kunna ansätta modellen med en linjär trend och en skillnad mellan perioderna. </a:t>
            </a: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Antal Rördrommar = År + Period</a:t>
            </a: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Eller</a:t>
            </a: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Antal Rördrommar= År + Period+ År*Period </a:t>
            </a:r>
            <a:r>
              <a:rPr lang="sv-SE" altLang="en-US" sz="2400" dirty="0" smtClean="0">
                <a:latin typeface="Calibri" pitchFamily="34" charset="0"/>
              </a:rPr>
              <a:t> </a:t>
            </a:r>
          </a:p>
          <a:p>
            <a:pPr eaLnBrk="1" hangingPunct="1"/>
            <a:endParaRPr lang="sv-SE" altLang="en-US" sz="2400" dirty="0">
              <a:latin typeface="Calibri" pitchFamily="34" charset="0"/>
            </a:endParaRPr>
          </a:p>
          <a:p>
            <a:pPr eaLnBrk="1" hangingPunct="1"/>
            <a:endParaRPr lang="sv-SE" altLang="en-US" sz="2400" dirty="0" smtClean="0">
              <a:latin typeface="Calibri" pitchFamily="34" charset="0"/>
            </a:endParaRPr>
          </a:p>
          <a:p>
            <a:pPr eaLnBrk="1" hangingPunct="1"/>
            <a:r>
              <a:rPr lang="sv-SE" altLang="en-US" sz="2400" dirty="0" smtClean="0">
                <a:latin typeface="Calibri" pitchFamily="34" charset="0"/>
              </a:rPr>
              <a:t> </a:t>
            </a:r>
            <a:endParaRPr lang="sv-SE" altLang="en-US" sz="2400" dirty="0"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261432"/>
            <a:ext cx="3635896" cy="57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15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2808</TotalTime>
  <Words>1677</Words>
  <Application>Microsoft Office PowerPoint</Application>
  <PresentationFormat>On-screen Show (4:3)</PresentationFormat>
  <Paragraphs>433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 Nattfågeldata Workshop, 21-22 maj 2014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SLU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Nattfågeldata Workshop, 21-22 maj 2014</dc:title>
  <dc:creator>Claudia von Brömssen</dc:creator>
  <cp:lastModifiedBy>Claudia von Brömssen</cp:lastModifiedBy>
  <cp:revision>17</cp:revision>
  <cp:lastPrinted>2014-05-20T09:02:01Z</cp:lastPrinted>
  <dcterms:created xsi:type="dcterms:W3CDTF">2014-05-16T12:28:12Z</dcterms:created>
  <dcterms:modified xsi:type="dcterms:W3CDTF">2014-05-21T07:25:33Z</dcterms:modified>
</cp:coreProperties>
</file>